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4" d="100"/>
          <a:sy n="74" d="100"/>
        </p:scale>
        <p:origin x="-60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7AE480-A680-45EF-8795-DBC9AA66C214}"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3956744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AE480-A680-45EF-8795-DBC9AA66C214}"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2598423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AE480-A680-45EF-8795-DBC9AA66C214}"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1859312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AE480-A680-45EF-8795-DBC9AA66C214}"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3011578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7AE480-A680-45EF-8795-DBC9AA66C214}"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32255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7AE480-A680-45EF-8795-DBC9AA66C214}" type="datetimeFigureOut">
              <a:rPr lang="en-US" smtClean="0"/>
              <a:pPr/>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1209967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7AE480-A680-45EF-8795-DBC9AA66C214}" type="datetimeFigureOut">
              <a:rPr lang="en-US" smtClean="0"/>
              <a:pPr/>
              <a:t>4/14/2023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760385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7AE480-A680-45EF-8795-DBC9AA66C214}" type="datetimeFigureOut">
              <a:rPr lang="en-US" smtClean="0"/>
              <a:pPr/>
              <a:t>4/14/2023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1481539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7AE480-A680-45EF-8795-DBC9AA66C214}" type="datetimeFigureOut">
              <a:rPr lang="en-US" smtClean="0"/>
              <a:pPr/>
              <a:t>4/14/2023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437160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AE480-A680-45EF-8795-DBC9AA66C214}" type="datetimeFigureOut">
              <a:rPr lang="en-US" smtClean="0"/>
              <a:pPr/>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3394144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AE480-A680-45EF-8795-DBC9AA66C214}" type="datetimeFigureOut">
              <a:rPr lang="en-US" smtClean="0"/>
              <a:pPr/>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D5C18-DFCC-4C07-B17E-5A29F3E4AD1A}" type="slidenum">
              <a:rPr lang="en-US" smtClean="0"/>
              <a:pPr/>
              <a:t>‹#›</a:t>
            </a:fld>
            <a:endParaRPr lang="en-US"/>
          </a:p>
        </p:txBody>
      </p:sp>
    </p:spTree>
    <p:extLst>
      <p:ext uri="{BB962C8B-B14F-4D97-AF65-F5344CB8AC3E}">
        <p14:creationId xmlns:p14="http://schemas.microsoft.com/office/powerpoint/2010/main" val="1056611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alpha val="29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AE480-A680-45EF-8795-DBC9AA66C214}" type="datetimeFigureOut">
              <a:rPr lang="en-US" smtClean="0"/>
              <a:pPr/>
              <a:t>4/14/2023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D5C18-DFCC-4C07-B17E-5A29F3E4AD1A}" type="slidenum">
              <a:rPr lang="en-US" smtClean="0"/>
              <a:pPr/>
              <a:t>‹#›</a:t>
            </a:fld>
            <a:endParaRPr lang="en-US"/>
          </a:p>
        </p:txBody>
      </p:sp>
    </p:spTree>
    <p:extLst>
      <p:ext uri="{BB962C8B-B14F-4D97-AF65-F5344CB8AC3E}">
        <p14:creationId xmlns:p14="http://schemas.microsoft.com/office/powerpoint/2010/main" val="1668139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2092"/>
            <a:ext cx="9144000" cy="1405684"/>
          </a:xfrm>
          <a:noFill/>
        </p:spPr>
        <p:txBody>
          <a:bodyPr>
            <a:normAutofit/>
          </a:bodyPr>
          <a:lstStyle/>
          <a:p>
            <a:r>
              <a:rPr lang="en-US" sz="4400" b="1" dirty="0" smtClean="0"/>
              <a:t>Academic Heights Public School, </a:t>
            </a:r>
            <a:r>
              <a:rPr lang="en-US" sz="4400" b="1" dirty="0" err="1" smtClean="0"/>
              <a:t>Karad</a:t>
            </a:r>
            <a:r>
              <a:rPr lang="en-US" sz="4400" b="1" dirty="0" smtClean="0"/>
              <a:t/>
            </a:r>
            <a:br>
              <a:rPr lang="en-US" sz="4400" b="1" dirty="0" smtClean="0"/>
            </a:br>
            <a:r>
              <a:rPr lang="en-US" sz="4400" b="1" dirty="0" smtClean="0"/>
              <a:t>2023-24</a:t>
            </a:r>
            <a:endParaRPr lang="en-US" sz="4400" b="1" dirty="0"/>
          </a:p>
        </p:txBody>
      </p:sp>
      <p:sp>
        <p:nvSpPr>
          <p:cNvPr id="3" name="Subtitle 2"/>
          <p:cNvSpPr>
            <a:spLocks noGrp="1"/>
          </p:cNvSpPr>
          <p:nvPr>
            <p:ph type="subTitle" idx="1"/>
          </p:nvPr>
        </p:nvSpPr>
        <p:spPr>
          <a:xfrm>
            <a:off x="1524000" y="2124635"/>
            <a:ext cx="9144000" cy="4479365"/>
          </a:xfrm>
        </p:spPr>
        <p:txBody>
          <a:bodyPr>
            <a:normAutofit/>
          </a:bodyPr>
          <a:lstStyle/>
          <a:p>
            <a:r>
              <a:rPr lang="en-US" sz="2800" b="1" dirty="0" smtClean="0">
                <a:solidFill>
                  <a:srgbClr val="C00000"/>
                </a:solidFill>
              </a:rPr>
              <a:t>Grade X</a:t>
            </a:r>
          </a:p>
          <a:p>
            <a:endParaRPr lang="en-US" dirty="0"/>
          </a:p>
          <a:p>
            <a:r>
              <a:rPr lang="en-US" sz="2800" b="1" dirty="0" smtClean="0">
                <a:solidFill>
                  <a:srgbClr val="002060"/>
                </a:solidFill>
              </a:rPr>
              <a:t>Sub: History</a:t>
            </a:r>
          </a:p>
          <a:p>
            <a:r>
              <a:rPr lang="en-US" sz="3200" b="1" dirty="0" smtClean="0">
                <a:solidFill>
                  <a:srgbClr val="C00000"/>
                </a:solidFill>
              </a:rPr>
              <a:t>Ln 2, Nationalism in Indi</a:t>
            </a:r>
            <a:r>
              <a:rPr lang="en-US" sz="3200" dirty="0" smtClean="0">
                <a:solidFill>
                  <a:srgbClr val="C00000"/>
                </a:solidFill>
              </a:rPr>
              <a:t>a </a:t>
            </a:r>
          </a:p>
          <a:p>
            <a:endParaRPr lang="en-US" dirty="0"/>
          </a:p>
          <a:p>
            <a:endParaRPr lang="en-US" dirty="0" smtClean="0"/>
          </a:p>
          <a:p>
            <a:endParaRPr lang="en-US" dirty="0" smtClean="0"/>
          </a:p>
          <a:p>
            <a:endParaRPr lang="en-US" dirty="0"/>
          </a:p>
          <a:p>
            <a:r>
              <a:rPr lang="en-US" dirty="0" smtClean="0"/>
              <a:t>				</a:t>
            </a:r>
            <a:r>
              <a:rPr lang="en-US" b="1" i="1" dirty="0" smtClean="0">
                <a:solidFill>
                  <a:srgbClr val="7030A0"/>
                </a:solidFill>
              </a:rPr>
              <a:t>A presentation by Ms. Priya Anandh </a:t>
            </a:r>
            <a:endParaRPr lang="en-US" b="1" i="1" dirty="0">
              <a:solidFill>
                <a:srgbClr val="7030A0"/>
              </a:solidFill>
            </a:endParaRPr>
          </a:p>
        </p:txBody>
      </p:sp>
    </p:spTree>
    <p:extLst>
      <p:ext uri="{BB962C8B-B14F-4D97-AF65-F5344CB8AC3E}">
        <p14:creationId xmlns:p14="http://schemas.microsoft.com/office/powerpoint/2010/main" val="256260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753" y="779929"/>
            <a:ext cx="10515600" cy="5760104"/>
          </a:xfrm>
        </p:spPr>
        <p:txBody>
          <a:bodyPr>
            <a:normAutofit lnSpcReduction="10000"/>
          </a:bodyPr>
          <a:lstStyle/>
          <a:p>
            <a:r>
              <a:rPr lang="en-US" sz="2400" dirty="0"/>
              <a:t>Calcutta session </a:t>
            </a:r>
            <a:r>
              <a:rPr lang="en-US" sz="2400" dirty="0" smtClean="0"/>
              <a:t>– September 1920 to start Satyagraha against Khilafat Issue</a:t>
            </a:r>
          </a:p>
          <a:p>
            <a:pPr marL="0" indent="0">
              <a:buNone/>
            </a:pPr>
            <a:r>
              <a:rPr lang="en-US" sz="2400" b="1" dirty="0" smtClean="0">
                <a:solidFill>
                  <a:srgbClr val="0070C0"/>
                </a:solidFill>
              </a:rPr>
              <a:t>Gandhiji mentioned in his book Hind Swaraj “ The British rule in India is due to the cooperation of Indians only</a:t>
            </a:r>
          </a:p>
          <a:p>
            <a:pPr marL="0" indent="0">
              <a:buNone/>
            </a:pPr>
            <a:r>
              <a:rPr lang="en-US" sz="2400" dirty="0" smtClean="0"/>
              <a:t>Gandhiji proposed a stage by stage strategy</a:t>
            </a:r>
          </a:p>
          <a:p>
            <a:pPr marL="53975" indent="-53975">
              <a:buNone/>
              <a:tabLst>
                <a:tab pos="174625" algn="l"/>
              </a:tabLst>
            </a:pPr>
            <a:r>
              <a:rPr lang="en-US" sz="2400" dirty="0"/>
              <a:t>	</a:t>
            </a:r>
            <a:r>
              <a:rPr lang="en-US" sz="2000" dirty="0" smtClean="0"/>
              <a:t>1. </a:t>
            </a:r>
            <a:r>
              <a:rPr lang="en-US" sz="2400" dirty="0" smtClean="0"/>
              <a:t>The movement began with a surrender of titles, honours &amp; honorary posts by people</a:t>
            </a:r>
            <a:r>
              <a:rPr lang="en-US" dirty="0" smtClean="0"/>
              <a:t>.</a:t>
            </a:r>
          </a:p>
          <a:p>
            <a:pPr marL="53975" indent="-53975">
              <a:buNone/>
              <a:tabLst>
                <a:tab pos="174625" algn="l"/>
              </a:tabLst>
            </a:pPr>
            <a:r>
              <a:rPr lang="en-US" sz="2400" dirty="0" smtClean="0"/>
              <a:t>2. Planned to boycott civil services, Army, Police, British courts &amp; Legislative assemblies, school &amp; colleges, British goods</a:t>
            </a:r>
          </a:p>
          <a:p>
            <a:pPr marL="53975" indent="-53975">
              <a:buNone/>
              <a:tabLst>
                <a:tab pos="174625" algn="l"/>
              </a:tabLst>
            </a:pPr>
            <a:r>
              <a:rPr lang="en-US" sz="2400" dirty="0" smtClean="0"/>
              <a:t>3. The British goods to be replaced by Domestic goods or swadeshi movement to promote cottage industries</a:t>
            </a:r>
          </a:p>
          <a:p>
            <a:pPr marL="53975" indent="-53975">
              <a:buNone/>
              <a:tabLst>
                <a:tab pos="174625" algn="l"/>
              </a:tabLst>
            </a:pPr>
            <a:r>
              <a:rPr lang="en-US" sz="2400" dirty="0" smtClean="0"/>
              <a:t>4. In case of Govt. suppression Civil Disobedience Movement will be launched.</a:t>
            </a:r>
          </a:p>
          <a:p>
            <a:pPr marL="53975" indent="-53975">
              <a:buNone/>
              <a:tabLst>
                <a:tab pos="174625" algn="l"/>
              </a:tabLst>
            </a:pPr>
            <a:r>
              <a:rPr lang="en-US" sz="2400" dirty="0" smtClean="0"/>
              <a:t>5. After a lot of struggle the Non cooperation movement was adopted by the congress during the Nagpur conference in December 1920.</a:t>
            </a:r>
          </a:p>
          <a:p>
            <a:pPr marL="53975" indent="-53975">
              <a:buNone/>
              <a:tabLst>
                <a:tab pos="174625" algn="l"/>
              </a:tabLst>
            </a:pPr>
            <a:r>
              <a:rPr lang="en-US" sz="2400" dirty="0" smtClean="0"/>
              <a:t>6. Under Mahatma Gandhi’s leadership Khilafat movement began in full force.</a:t>
            </a:r>
          </a:p>
          <a:p>
            <a:pPr marL="457200" indent="0">
              <a:buNone/>
              <a:tabLst>
                <a:tab pos="174625" algn="l"/>
              </a:tabLst>
            </a:pPr>
            <a:r>
              <a:rPr lang="en-US" sz="2400" dirty="0" smtClean="0"/>
              <a:t>Nagpur session of congress in 1920 it was accepted.</a:t>
            </a:r>
          </a:p>
          <a:p>
            <a:pPr marL="0" indent="0">
              <a:buNone/>
            </a:pPr>
            <a:endParaRPr lang="en-US" sz="2400" dirty="0"/>
          </a:p>
        </p:txBody>
      </p:sp>
      <p:sp>
        <p:nvSpPr>
          <p:cNvPr id="4" name="Rectangle 3"/>
          <p:cNvSpPr/>
          <p:nvPr/>
        </p:nvSpPr>
        <p:spPr>
          <a:xfrm>
            <a:off x="3998752" y="197241"/>
            <a:ext cx="3765390" cy="461665"/>
          </a:xfrm>
          <a:prstGeom prst="rect">
            <a:avLst/>
          </a:prstGeom>
        </p:spPr>
        <p:txBody>
          <a:bodyPr wrap="none">
            <a:spAutoFit/>
          </a:bodyPr>
          <a:lstStyle/>
          <a:p>
            <a:r>
              <a:rPr lang="en-US" sz="2400" dirty="0">
                <a:solidFill>
                  <a:srgbClr val="0070C0"/>
                </a:solidFill>
              </a:rPr>
              <a:t>Non Cooperation Movement</a:t>
            </a:r>
          </a:p>
        </p:txBody>
      </p:sp>
    </p:spTree>
    <p:extLst>
      <p:ext uri="{BB962C8B-B14F-4D97-AF65-F5344CB8AC3E}">
        <p14:creationId xmlns:p14="http://schemas.microsoft.com/office/powerpoint/2010/main" val="3477533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3746"/>
          </a:xfrm>
        </p:spPr>
        <p:txBody>
          <a:bodyPr>
            <a:normAutofit/>
          </a:bodyPr>
          <a:lstStyle/>
          <a:p>
            <a:pPr algn="ctr"/>
            <a:r>
              <a:rPr lang="en-US" sz="3200" dirty="0" smtClean="0"/>
              <a:t>2. Differing strands within the movement</a:t>
            </a:r>
            <a:endParaRPr lang="en-US" sz="3200" dirty="0"/>
          </a:p>
        </p:txBody>
      </p:sp>
      <p:sp>
        <p:nvSpPr>
          <p:cNvPr id="3" name="Content Placeholder 2"/>
          <p:cNvSpPr>
            <a:spLocks noGrp="1"/>
          </p:cNvSpPr>
          <p:nvPr>
            <p:ph idx="1"/>
          </p:nvPr>
        </p:nvSpPr>
        <p:spPr>
          <a:xfrm>
            <a:off x="838200" y="1048872"/>
            <a:ext cx="10515600" cy="5674657"/>
          </a:xfrm>
        </p:spPr>
        <p:txBody>
          <a:bodyPr/>
          <a:lstStyle/>
          <a:p>
            <a:pPr marL="0" indent="0">
              <a:buNone/>
            </a:pPr>
            <a:r>
              <a:rPr lang="en-US" dirty="0" smtClean="0"/>
              <a:t>1.Movement in the Towns</a:t>
            </a:r>
          </a:p>
          <a:p>
            <a:pPr indent="120650">
              <a:tabLst>
                <a:tab pos="511175" algn="l"/>
              </a:tabLst>
            </a:pPr>
            <a:r>
              <a:rPr lang="en-US" dirty="0"/>
              <a:t>	</a:t>
            </a:r>
            <a:r>
              <a:rPr lang="en-US" sz="2400" dirty="0" smtClean="0"/>
              <a:t>Many people participated in the movement but they had different motives to participate </a:t>
            </a:r>
          </a:p>
          <a:p>
            <a:pPr indent="120650">
              <a:tabLst>
                <a:tab pos="511175" algn="l"/>
              </a:tabLst>
            </a:pPr>
            <a:r>
              <a:rPr lang="en-US" sz="2400" dirty="0" smtClean="0"/>
              <a:t>Middle class participation – students left schools, colleges, Universities &amp; teachers boycotted teaching, lawyers boycotted courts, </a:t>
            </a:r>
          </a:p>
          <a:p>
            <a:pPr indent="120650">
              <a:tabLst>
                <a:tab pos="511175" algn="l"/>
              </a:tabLst>
            </a:pPr>
            <a:r>
              <a:rPr lang="en-US" sz="2400" dirty="0" smtClean="0"/>
              <a:t>Justice party – Madras – party of Non- Brahmans – they refused to boycott elections – felt that gain power due to participating in election</a:t>
            </a:r>
          </a:p>
          <a:p>
            <a:pPr indent="0">
              <a:buNone/>
              <a:tabLst>
                <a:tab pos="511175" algn="l"/>
              </a:tabLst>
            </a:pPr>
            <a:r>
              <a:rPr lang="en-US" dirty="0" smtClean="0"/>
              <a:t>2. Effect on Economy: </a:t>
            </a:r>
          </a:p>
          <a:p>
            <a:pPr lvl="1" indent="120650">
              <a:tabLst>
                <a:tab pos="511175" algn="l"/>
              </a:tabLst>
            </a:pPr>
            <a:r>
              <a:rPr lang="en-US" dirty="0" smtClean="0"/>
              <a:t>Foreign goods boycotted, liquor shops picketed</a:t>
            </a:r>
          </a:p>
          <a:p>
            <a:pPr lvl="1" indent="120650">
              <a:tabLst>
                <a:tab pos="511175" algn="l"/>
              </a:tabLst>
            </a:pPr>
            <a:r>
              <a:rPr lang="en-US" dirty="0" smtClean="0"/>
              <a:t>People threw foreign clothes into fire</a:t>
            </a:r>
          </a:p>
          <a:p>
            <a:pPr lvl="1" indent="120650">
              <a:tabLst>
                <a:tab pos="511175" algn="l"/>
              </a:tabLst>
            </a:pPr>
            <a:r>
              <a:rPr lang="en-US" dirty="0" smtClean="0"/>
              <a:t>1920-22 import fell to 50% - 102 crore went to 57 crore </a:t>
            </a:r>
          </a:p>
          <a:p>
            <a:pPr lvl="1" indent="120650">
              <a:tabLst>
                <a:tab pos="511175" algn="l"/>
              </a:tabLst>
            </a:pPr>
            <a:r>
              <a:rPr lang="en-US" dirty="0" smtClean="0"/>
              <a:t>Production of Indian textile increased</a:t>
            </a:r>
          </a:p>
          <a:p>
            <a:pPr lvl="1" indent="120650">
              <a:tabLst>
                <a:tab pos="511175" algn="l"/>
              </a:tabLst>
            </a:pPr>
            <a:endParaRPr lang="en-US" dirty="0" smtClean="0"/>
          </a:p>
          <a:p>
            <a:pPr indent="120650">
              <a:tabLst>
                <a:tab pos="511175" algn="l"/>
              </a:tabLst>
            </a:pPr>
            <a:endParaRPr lang="en-US" dirty="0"/>
          </a:p>
        </p:txBody>
      </p:sp>
    </p:spTree>
    <p:extLst>
      <p:ext uri="{BB962C8B-B14F-4D97-AF65-F5344CB8AC3E}">
        <p14:creationId xmlns:p14="http://schemas.microsoft.com/office/powerpoint/2010/main" val="840308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3071"/>
            <a:ext cx="10515600" cy="5813892"/>
          </a:xfrm>
        </p:spPr>
        <p:txBody>
          <a:bodyPr/>
          <a:lstStyle/>
          <a:p>
            <a:r>
              <a:rPr lang="en-US" dirty="0" smtClean="0"/>
              <a:t>Limitations</a:t>
            </a:r>
          </a:p>
          <a:p>
            <a:pPr lvl="1"/>
            <a:r>
              <a:rPr lang="en-US" dirty="0" smtClean="0"/>
              <a:t>Impact of NCM began to slow down in towns</a:t>
            </a:r>
          </a:p>
          <a:p>
            <a:pPr lvl="1"/>
            <a:r>
              <a:rPr lang="en-US" dirty="0" smtClean="0"/>
              <a:t>Khadi clothes were expensive than mass produced mill clothes</a:t>
            </a:r>
          </a:p>
          <a:p>
            <a:pPr lvl="1"/>
            <a:r>
              <a:rPr lang="en-US" dirty="0" smtClean="0"/>
              <a:t>Indigenous Industries were less</a:t>
            </a:r>
          </a:p>
          <a:p>
            <a:pPr lvl="1"/>
            <a:r>
              <a:rPr lang="en-US" dirty="0" smtClean="0"/>
              <a:t>Absence of alternative industries </a:t>
            </a:r>
          </a:p>
          <a:p>
            <a:pPr lvl="1"/>
            <a:r>
              <a:rPr lang="en-US" dirty="0" smtClean="0"/>
              <a:t>Absence of alternative Indian Institutions later they went to study &amp; teach</a:t>
            </a:r>
          </a:p>
          <a:p>
            <a:pPr lvl="1"/>
            <a:r>
              <a:rPr lang="en-US" dirty="0" smtClean="0"/>
              <a:t>Benares Hindu University developed during this time – </a:t>
            </a:r>
            <a:r>
              <a:rPr lang="en-US" dirty="0" err="1" smtClean="0"/>
              <a:t>Pandit</a:t>
            </a:r>
            <a:r>
              <a:rPr lang="en-US" dirty="0" smtClean="0"/>
              <a:t> </a:t>
            </a:r>
            <a:r>
              <a:rPr lang="en-US" dirty="0" err="1" smtClean="0"/>
              <a:t>Madan</a:t>
            </a:r>
            <a:r>
              <a:rPr lang="en-US" dirty="0" smtClean="0"/>
              <a:t> Mohan </a:t>
            </a:r>
            <a:r>
              <a:rPr lang="en-US" dirty="0" err="1" smtClean="0"/>
              <a:t>Malaviya</a:t>
            </a:r>
            <a:r>
              <a:rPr lang="en-US" dirty="0" smtClean="0"/>
              <a:t> established it </a:t>
            </a:r>
          </a:p>
          <a:p>
            <a:pPr lvl="1"/>
            <a:endParaRPr lang="en-US" dirty="0" smtClean="0"/>
          </a:p>
          <a:p>
            <a:pPr lvl="1"/>
            <a:endParaRPr lang="en-US" dirty="0"/>
          </a:p>
        </p:txBody>
      </p:sp>
    </p:spTree>
    <p:extLst>
      <p:ext uri="{BB962C8B-B14F-4D97-AF65-F5344CB8AC3E}">
        <p14:creationId xmlns:p14="http://schemas.microsoft.com/office/powerpoint/2010/main" val="3226522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12478"/>
            <a:ext cx="10515600" cy="5164485"/>
          </a:xfrm>
        </p:spPr>
        <p:txBody>
          <a:bodyPr/>
          <a:lstStyle/>
          <a:p>
            <a:r>
              <a:rPr lang="en-US" dirty="0" smtClean="0"/>
              <a:t>Participation by peasants &amp; Tribals</a:t>
            </a:r>
          </a:p>
          <a:p>
            <a:r>
              <a:rPr lang="en-US" dirty="0" smtClean="0"/>
              <a:t>In Awadh (UP Province) Baba Ramchandra ( saint who was indentured labour in Fiji) led the peasants against </a:t>
            </a:r>
            <a:r>
              <a:rPr lang="en-US" dirty="0" err="1" smtClean="0"/>
              <a:t>Talukdars</a:t>
            </a:r>
            <a:r>
              <a:rPr lang="en-US" dirty="0" smtClean="0"/>
              <a:t> &amp; landlords who levied excess rents &amp; ceased their lands , abolition of </a:t>
            </a:r>
            <a:r>
              <a:rPr lang="en-US" dirty="0" err="1" smtClean="0">
                <a:solidFill>
                  <a:srgbClr val="0070C0"/>
                </a:solidFill>
              </a:rPr>
              <a:t>Begar</a:t>
            </a:r>
            <a:r>
              <a:rPr lang="en-US" dirty="0" smtClean="0">
                <a:solidFill>
                  <a:srgbClr val="0070C0"/>
                </a:solidFill>
              </a:rPr>
              <a:t> (forced labour/ bonded labour) </a:t>
            </a:r>
          </a:p>
          <a:p>
            <a:r>
              <a:rPr lang="en-US" dirty="0"/>
              <a:t>British took people to West Indies, Fiji  to work in coffee, tea, rubber plantation in their island colonies.</a:t>
            </a:r>
          </a:p>
          <a:p>
            <a:r>
              <a:rPr lang="en-US" dirty="0" smtClean="0">
                <a:solidFill>
                  <a:srgbClr val="0070C0"/>
                </a:solidFill>
              </a:rPr>
              <a:t>Social boycott of oppressive landlords – atrocities </a:t>
            </a:r>
          </a:p>
          <a:p>
            <a:r>
              <a:rPr lang="en-US" dirty="0" err="1" smtClean="0">
                <a:solidFill>
                  <a:srgbClr val="0070C0"/>
                </a:solidFill>
              </a:rPr>
              <a:t>Nai</a:t>
            </a:r>
            <a:r>
              <a:rPr lang="en-US" dirty="0" smtClean="0">
                <a:solidFill>
                  <a:srgbClr val="0070C0"/>
                </a:solidFill>
              </a:rPr>
              <a:t>-dhobi </a:t>
            </a:r>
            <a:r>
              <a:rPr lang="en-US" dirty="0" err="1" smtClean="0">
                <a:solidFill>
                  <a:srgbClr val="0070C0"/>
                </a:solidFill>
              </a:rPr>
              <a:t>Bandhs</a:t>
            </a:r>
            <a:r>
              <a:rPr lang="en-US" dirty="0" smtClean="0">
                <a:solidFill>
                  <a:srgbClr val="0070C0"/>
                </a:solidFill>
              </a:rPr>
              <a:t> </a:t>
            </a:r>
          </a:p>
          <a:p>
            <a:r>
              <a:rPr lang="en-US" dirty="0" smtClean="0">
                <a:solidFill>
                  <a:srgbClr val="FF0000"/>
                </a:solidFill>
              </a:rPr>
              <a:t>Awadh Kisan </a:t>
            </a:r>
            <a:r>
              <a:rPr lang="en-US" dirty="0">
                <a:solidFill>
                  <a:srgbClr val="FF0000"/>
                </a:solidFill>
              </a:rPr>
              <a:t>S</a:t>
            </a:r>
            <a:r>
              <a:rPr lang="en-US" dirty="0" smtClean="0">
                <a:solidFill>
                  <a:srgbClr val="FF0000"/>
                </a:solidFill>
              </a:rPr>
              <a:t>abha formed by </a:t>
            </a:r>
            <a:r>
              <a:rPr lang="en-US" dirty="0" err="1" smtClean="0">
                <a:solidFill>
                  <a:srgbClr val="FF0000"/>
                </a:solidFill>
              </a:rPr>
              <a:t>Jawahar</a:t>
            </a:r>
            <a:r>
              <a:rPr lang="en-US" dirty="0" smtClean="0">
                <a:solidFill>
                  <a:srgbClr val="FF0000"/>
                </a:solidFill>
              </a:rPr>
              <a:t> </a:t>
            </a:r>
            <a:r>
              <a:rPr lang="en-US" dirty="0" err="1" smtClean="0">
                <a:solidFill>
                  <a:srgbClr val="FF0000"/>
                </a:solidFill>
              </a:rPr>
              <a:t>Lal</a:t>
            </a:r>
            <a:r>
              <a:rPr lang="en-US" dirty="0" smtClean="0">
                <a:solidFill>
                  <a:srgbClr val="FF0000"/>
                </a:solidFill>
              </a:rPr>
              <a:t> Nehru &amp; Baba Ramchandra – 300 branches established – set up a base</a:t>
            </a:r>
          </a:p>
          <a:p>
            <a:endParaRPr lang="en-US" dirty="0" smtClean="0"/>
          </a:p>
          <a:p>
            <a:endParaRPr lang="en-US" dirty="0"/>
          </a:p>
        </p:txBody>
      </p:sp>
      <p:sp>
        <p:nvSpPr>
          <p:cNvPr id="4" name="Title 3"/>
          <p:cNvSpPr>
            <a:spLocks noGrp="1"/>
          </p:cNvSpPr>
          <p:nvPr>
            <p:ph type="title"/>
          </p:nvPr>
        </p:nvSpPr>
        <p:spPr>
          <a:xfrm>
            <a:off x="495968" y="532347"/>
            <a:ext cx="10857832" cy="480131"/>
          </a:xfrm>
          <a:prstGeom prst="rect">
            <a:avLst/>
          </a:prstGeom>
        </p:spPr>
        <p:txBody>
          <a:bodyPr wrap="square">
            <a:spAutoFit/>
          </a:bodyPr>
          <a:lstStyle/>
          <a:p>
            <a:pPr algn="ctr"/>
            <a:r>
              <a:rPr lang="en-US" sz="2800" b="1" dirty="0" smtClean="0">
                <a:solidFill>
                  <a:srgbClr val="0070C0"/>
                </a:solidFill>
              </a:rPr>
              <a:t>2.2Non </a:t>
            </a:r>
            <a:r>
              <a:rPr lang="en-US" sz="2800" b="1" dirty="0">
                <a:solidFill>
                  <a:srgbClr val="0070C0"/>
                </a:solidFill>
              </a:rPr>
              <a:t>Cooperation </a:t>
            </a:r>
            <a:r>
              <a:rPr lang="en-US" sz="2800" b="1" dirty="0" smtClean="0">
                <a:solidFill>
                  <a:srgbClr val="0070C0"/>
                </a:solidFill>
              </a:rPr>
              <a:t>Movement in country side</a:t>
            </a:r>
            <a:endParaRPr lang="en-US" sz="2800" b="1" dirty="0">
              <a:solidFill>
                <a:srgbClr val="0070C0"/>
              </a:solidFill>
            </a:endParaRPr>
          </a:p>
        </p:txBody>
      </p:sp>
    </p:spTree>
    <p:extLst>
      <p:ext uri="{BB962C8B-B14F-4D97-AF65-F5344CB8AC3E}">
        <p14:creationId xmlns:p14="http://schemas.microsoft.com/office/powerpoint/2010/main" val="2777316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9624"/>
            <a:ext cx="10515600" cy="5827339"/>
          </a:xfrm>
        </p:spPr>
        <p:txBody>
          <a:bodyPr>
            <a:normAutofit lnSpcReduction="10000"/>
          </a:bodyPr>
          <a:lstStyle/>
          <a:p>
            <a:r>
              <a:rPr lang="en-US" dirty="0" smtClean="0"/>
              <a:t>Nehru went to villages &amp; developed support with peasants </a:t>
            </a:r>
          </a:p>
          <a:p>
            <a:r>
              <a:rPr lang="en-US" dirty="0" smtClean="0"/>
              <a:t>Limitation : peasant movement made congressmen made unhappy – they adopted violent methods – bazaars were looted - </a:t>
            </a:r>
            <a:r>
              <a:rPr lang="en-US" dirty="0" err="1" smtClean="0"/>
              <a:t>talukdars</a:t>
            </a:r>
            <a:r>
              <a:rPr lang="en-US" dirty="0" smtClean="0"/>
              <a:t> &amp; merchants attacked them </a:t>
            </a:r>
          </a:p>
          <a:p>
            <a:r>
              <a:rPr lang="en-US" dirty="0" smtClean="0"/>
              <a:t>The name of Mahatma Gandhi was invoked in this – wrong interpretations by people </a:t>
            </a:r>
          </a:p>
          <a:p>
            <a:pPr marL="0" indent="0">
              <a:buNone/>
            </a:pPr>
            <a:r>
              <a:rPr lang="en-US" dirty="0" smtClean="0"/>
              <a:t>Participation by Tribals</a:t>
            </a:r>
          </a:p>
          <a:p>
            <a:r>
              <a:rPr lang="en-US" dirty="0" smtClean="0"/>
              <a:t>In </a:t>
            </a:r>
            <a:r>
              <a:rPr lang="en-US" dirty="0" err="1" smtClean="0"/>
              <a:t>Gudem</a:t>
            </a:r>
            <a:r>
              <a:rPr lang="en-US" dirty="0" smtClean="0"/>
              <a:t> Hills, AP militant guerilla movement kicked off in 1920  - when forces are less they were invited in forest &amp; attack would be conducted.</a:t>
            </a:r>
          </a:p>
          <a:p>
            <a:r>
              <a:rPr lang="en-US" dirty="0" smtClean="0"/>
              <a:t>Strict forest policy of colonial people (restricting their livelihoods&amp; traditional rights ) &amp; it enraged them </a:t>
            </a:r>
          </a:p>
          <a:p>
            <a:r>
              <a:rPr lang="en-US" dirty="0" smtClean="0"/>
              <a:t>Induced </a:t>
            </a:r>
            <a:r>
              <a:rPr lang="en-US" dirty="0" err="1" smtClean="0"/>
              <a:t>Begar</a:t>
            </a:r>
            <a:r>
              <a:rPr lang="en-US" dirty="0" smtClean="0"/>
              <a:t> system ( utilized them in railways &amp; roadways construction) </a:t>
            </a:r>
          </a:p>
          <a:p>
            <a:endParaRPr lang="en-US" dirty="0"/>
          </a:p>
        </p:txBody>
      </p:sp>
    </p:spTree>
    <p:extLst>
      <p:ext uri="{BB962C8B-B14F-4D97-AF65-F5344CB8AC3E}">
        <p14:creationId xmlns:p14="http://schemas.microsoft.com/office/powerpoint/2010/main" val="1080176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722"/>
          </a:xfrm>
        </p:spPr>
        <p:txBody>
          <a:bodyPr>
            <a:normAutofit fontScale="90000"/>
          </a:bodyPr>
          <a:lstStyle/>
          <a:p>
            <a:pPr algn="ctr"/>
            <a:r>
              <a:rPr lang="en-US" dirty="0" smtClean="0"/>
              <a:t>Alluri Sitaram Raju</a:t>
            </a:r>
            <a:endParaRPr lang="en-US" dirty="0"/>
          </a:p>
        </p:txBody>
      </p:sp>
      <p:sp>
        <p:nvSpPr>
          <p:cNvPr id="3" name="Content Placeholder 2"/>
          <p:cNvSpPr>
            <a:spLocks noGrp="1"/>
          </p:cNvSpPr>
          <p:nvPr>
            <p:ph idx="1"/>
          </p:nvPr>
        </p:nvSpPr>
        <p:spPr>
          <a:xfrm>
            <a:off x="838200" y="927848"/>
            <a:ext cx="10515600" cy="5249115"/>
          </a:xfrm>
        </p:spPr>
        <p:txBody>
          <a:bodyPr/>
          <a:lstStyle/>
          <a:p>
            <a:r>
              <a:rPr lang="en-US" dirty="0" smtClean="0"/>
              <a:t>Belonged to Tribal community </a:t>
            </a:r>
          </a:p>
          <a:p>
            <a:r>
              <a:rPr lang="en-US" dirty="0" smtClean="0"/>
              <a:t>Claimed to have special power</a:t>
            </a:r>
          </a:p>
          <a:p>
            <a:r>
              <a:rPr lang="en-US" dirty="0" smtClean="0"/>
              <a:t>Rebels proclaimed that he was incarnation of God</a:t>
            </a:r>
          </a:p>
          <a:p>
            <a:r>
              <a:rPr lang="en-US" dirty="0" smtClean="0"/>
              <a:t>He supported Gandhiji</a:t>
            </a:r>
          </a:p>
          <a:p>
            <a:r>
              <a:rPr lang="en-US" dirty="0" smtClean="0"/>
              <a:t>Inspired by NCM </a:t>
            </a:r>
          </a:p>
          <a:p>
            <a:r>
              <a:rPr lang="en-US" dirty="0" smtClean="0"/>
              <a:t>Persuaded people to wear Khadi</a:t>
            </a:r>
          </a:p>
          <a:p>
            <a:r>
              <a:rPr lang="en-US" dirty="0" smtClean="0"/>
              <a:t>Gave up drinking</a:t>
            </a:r>
          </a:p>
          <a:p>
            <a:r>
              <a:rPr lang="en-US" dirty="0" smtClean="0"/>
              <a:t>He believed that violence will fetch freedom &amp; executed in 1924</a:t>
            </a:r>
            <a:endParaRPr lang="en-US" dirty="0"/>
          </a:p>
        </p:txBody>
      </p:sp>
    </p:spTree>
    <p:extLst>
      <p:ext uri="{BB962C8B-B14F-4D97-AF65-F5344CB8AC3E}">
        <p14:creationId xmlns:p14="http://schemas.microsoft.com/office/powerpoint/2010/main" val="4234067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08934"/>
          </a:xfrm>
        </p:spPr>
        <p:txBody>
          <a:bodyPr>
            <a:normAutofit/>
          </a:bodyPr>
          <a:lstStyle/>
          <a:p>
            <a:pPr algn="ctr"/>
            <a:r>
              <a:rPr lang="en-US" sz="2400" dirty="0" smtClean="0"/>
              <a:t>2.3NCM Plantation fields </a:t>
            </a:r>
            <a:endParaRPr lang="en-US" sz="2400" dirty="0"/>
          </a:p>
        </p:txBody>
      </p:sp>
      <p:sp>
        <p:nvSpPr>
          <p:cNvPr id="3" name="Content Placeholder 2"/>
          <p:cNvSpPr>
            <a:spLocks noGrp="1"/>
          </p:cNvSpPr>
          <p:nvPr>
            <p:ph idx="1"/>
          </p:nvPr>
        </p:nvSpPr>
        <p:spPr>
          <a:xfrm>
            <a:off x="838200" y="874060"/>
            <a:ext cx="10515600" cy="5302903"/>
          </a:xfrm>
        </p:spPr>
        <p:txBody>
          <a:bodyPr>
            <a:noAutofit/>
          </a:bodyPr>
          <a:lstStyle/>
          <a:p>
            <a:r>
              <a:rPr lang="en-US" sz="2200" dirty="0" smtClean="0"/>
              <a:t>Plantation workers had their notion of swaraj</a:t>
            </a:r>
          </a:p>
          <a:p>
            <a:r>
              <a:rPr lang="en-US" sz="2200" dirty="0" smtClean="0"/>
              <a:t>Saw -NCM in a different perspective</a:t>
            </a:r>
          </a:p>
          <a:p>
            <a:r>
              <a:rPr lang="en-US" sz="2200" dirty="0" smtClean="0"/>
              <a:t>Independence for Plantation workers were that they can move freely in &amp; out of the confined space.</a:t>
            </a:r>
          </a:p>
          <a:p>
            <a:r>
              <a:rPr lang="en-US" sz="2200" dirty="0" smtClean="0"/>
              <a:t>Inland Emigration Act 1859 stated – people were not allowed to go out of the field without permission of the British – rarely they were permitted.</a:t>
            </a:r>
          </a:p>
          <a:p>
            <a:r>
              <a:rPr lang="en-US" sz="2200" dirty="0" smtClean="0"/>
              <a:t>When NCM started to leave plantation field due to entry of Gandhiji – give independence to them – </a:t>
            </a:r>
            <a:r>
              <a:rPr lang="en-US" sz="2200" dirty="0" err="1" smtClean="0"/>
              <a:t>Gandhiraj</a:t>
            </a:r>
            <a:r>
              <a:rPr lang="en-US" sz="2200" dirty="0" smtClean="0"/>
              <a:t> was coming, thought people will be given land in their own villages- police caught them – beaten badly – railways &amp; steamers were on strike. </a:t>
            </a:r>
          </a:p>
          <a:p>
            <a:r>
              <a:rPr lang="en-US" sz="2200" dirty="0" smtClean="0"/>
              <a:t>Yet the nation were different but created an emotion to all India agitation </a:t>
            </a:r>
          </a:p>
          <a:p>
            <a:r>
              <a:rPr lang="en-US" sz="2200" dirty="0" smtClean="0"/>
              <a:t>Shouted slogans on  “</a:t>
            </a:r>
            <a:r>
              <a:rPr lang="en-US" sz="2200" dirty="0" err="1" smtClean="0"/>
              <a:t>Swatantra</a:t>
            </a:r>
            <a:r>
              <a:rPr lang="en-US" sz="2200" dirty="0" smtClean="0"/>
              <a:t> Bharat”. </a:t>
            </a:r>
          </a:p>
          <a:p>
            <a:r>
              <a:rPr lang="en-US" sz="2200" dirty="0" smtClean="0"/>
              <a:t>Calling off- NCM – </a:t>
            </a:r>
            <a:r>
              <a:rPr lang="en-US" sz="2200" dirty="0" err="1" smtClean="0"/>
              <a:t>Chauri</a:t>
            </a:r>
            <a:r>
              <a:rPr lang="en-US" sz="2200" dirty="0" smtClean="0"/>
              <a:t> </a:t>
            </a:r>
            <a:r>
              <a:rPr lang="en-US" sz="2200" dirty="0" err="1" smtClean="0"/>
              <a:t>Chaura</a:t>
            </a:r>
            <a:r>
              <a:rPr lang="en-US" sz="2200" dirty="0" smtClean="0"/>
              <a:t> near Gorakhpur (UP,1922) – peaceful protest – police opened fire- protestors burnt police station – called off the NCM – people need to be trained </a:t>
            </a:r>
          </a:p>
          <a:p>
            <a:endParaRPr lang="en-US" sz="2200" dirty="0" smtClean="0"/>
          </a:p>
          <a:p>
            <a:endParaRPr lang="en-US" sz="2200" dirty="0"/>
          </a:p>
        </p:txBody>
      </p:sp>
    </p:spTree>
    <p:extLst>
      <p:ext uri="{BB962C8B-B14F-4D97-AF65-F5344CB8AC3E}">
        <p14:creationId xmlns:p14="http://schemas.microsoft.com/office/powerpoint/2010/main" val="591902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6851"/>
          </a:xfrm>
        </p:spPr>
        <p:txBody>
          <a:bodyPr>
            <a:normAutofit/>
          </a:bodyPr>
          <a:lstStyle/>
          <a:p>
            <a:pPr algn="ctr"/>
            <a:r>
              <a:rPr lang="en-US" sz="3200" dirty="0" smtClean="0"/>
              <a:t>3. Civil Disobedience Movement </a:t>
            </a:r>
            <a:endParaRPr lang="en-US" sz="3200" dirty="0"/>
          </a:p>
        </p:txBody>
      </p:sp>
      <p:sp>
        <p:nvSpPr>
          <p:cNvPr id="3" name="Content Placeholder 2"/>
          <p:cNvSpPr>
            <a:spLocks noGrp="1"/>
          </p:cNvSpPr>
          <p:nvPr>
            <p:ph idx="1"/>
          </p:nvPr>
        </p:nvSpPr>
        <p:spPr>
          <a:xfrm>
            <a:off x="838200" y="1021976"/>
            <a:ext cx="10515600" cy="5154987"/>
          </a:xfrm>
        </p:spPr>
        <p:txBody>
          <a:bodyPr/>
          <a:lstStyle/>
          <a:p>
            <a:r>
              <a:rPr lang="en-US" dirty="0" smtClean="0"/>
              <a:t>1922- Gandhiji called of NCM</a:t>
            </a:r>
          </a:p>
          <a:p>
            <a:r>
              <a:rPr lang="en-US" dirty="0" smtClean="0"/>
              <a:t>Due to call of NCM - Leaders within congress party wanted to participate in provincial elections (Motilal Nehru &amp; Chittaranjan Das) reason – to oppose the laws which the Britishers were taking within the council – demonstrate /reforms </a:t>
            </a:r>
          </a:p>
          <a:p>
            <a:r>
              <a:rPr lang="en-US" dirty="0" smtClean="0"/>
              <a:t> Swaraj Party – to participate in elections</a:t>
            </a:r>
          </a:p>
          <a:p>
            <a:r>
              <a:rPr lang="en-US" dirty="0" smtClean="0"/>
              <a:t>New leaders emerged - Jawaharlal Nehru, </a:t>
            </a:r>
            <a:r>
              <a:rPr lang="en-US" dirty="0"/>
              <a:t>S</a:t>
            </a:r>
            <a:r>
              <a:rPr lang="en-US" dirty="0" smtClean="0"/>
              <a:t>ubhash Chandra Bose ( young &amp; radical leaders) they opposed they had different notion</a:t>
            </a:r>
          </a:p>
          <a:p>
            <a:r>
              <a:rPr lang="en-US" dirty="0" smtClean="0"/>
              <a:t>2 factors shaped in Indian politics </a:t>
            </a:r>
          </a:p>
          <a:p>
            <a:pPr lvl="1"/>
            <a:r>
              <a:rPr lang="en-US" dirty="0" smtClean="0"/>
              <a:t>World economic depression</a:t>
            </a:r>
          </a:p>
          <a:p>
            <a:pPr lvl="2"/>
            <a:r>
              <a:rPr lang="en-US" dirty="0" smtClean="0"/>
              <a:t>Agricultural prices fell from 1926 &amp; collapsed in 1930 </a:t>
            </a:r>
          </a:p>
          <a:p>
            <a:pPr lvl="2"/>
            <a:r>
              <a:rPr lang="en-US" dirty="0" smtClean="0"/>
              <a:t>1930 the countryside was in turmoil. </a:t>
            </a:r>
          </a:p>
          <a:p>
            <a:pPr lvl="2"/>
            <a:endParaRPr lang="en-US" dirty="0"/>
          </a:p>
        </p:txBody>
      </p:sp>
    </p:spTree>
    <p:extLst>
      <p:ext uri="{BB962C8B-B14F-4D97-AF65-F5344CB8AC3E}">
        <p14:creationId xmlns:p14="http://schemas.microsoft.com/office/powerpoint/2010/main" val="1188300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0646"/>
            <a:ext cx="10515600" cy="6051177"/>
          </a:xfrm>
        </p:spPr>
        <p:txBody>
          <a:bodyPr>
            <a:normAutofit lnSpcReduction="10000"/>
          </a:bodyPr>
          <a:lstStyle/>
          <a:p>
            <a:pPr lvl="2">
              <a:tabLst>
                <a:tab pos="914400" algn="l"/>
              </a:tabLst>
            </a:pPr>
            <a:r>
              <a:rPr lang="en-US" sz="2400" dirty="0" smtClean="0"/>
              <a:t>People were unhappy with Britishers </a:t>
            </a:r>
          </a:p>
          <a:p>
            <a:pPr lvl="2">
              <a:tabLst>
                <a:tab pos="914400" algn="l"/>
              </a:tabLst>
            </a:pPr>
            <a:r>
              <a:rPr lang="en-US" sz="2400" dirty="0" smtClean="0"/>
              <a:t>Formation of Simon commission 1928 – headed -  Sir John Simon – sent from Britain govt. from Tory govt. </a:t>
            </a:r>
          </a:p>
          <a:p>
            <a:pPr lvl="3">
              <a:tabLst>
                <a:tab pos="914400" algn="l"/>
              </a:tabLst>
            </a:pPr>
            <a:r>
              <a:rPr lang="en-US" sz="2000" dirty="0" smtClean="0"/>
              <a:t>To frame constitution in India</a:t>
            </a:r>
          </a:p>
          <a:p>
            <a:pPr lvl="3">
              <a:tabLst>
                <a:tab pos="914400" algn="l"/>
              </a:tabLst>
            </a:pPr>
            <a:r>
              <a:rPr lang="en-US" sz="2000" dirty="0" smtClean="0"/>
              <a:t>Greeted with a slogan “Go back Simon” </a:t>
            </a:r>
          </a:p>
          <a:p>
            <a:pPr marL="1371600" lvl="3" indent="0">
              <a:buNone/>
              <a:tabLst>
                <a:tab pos="914400" algn="l"/>
              </a:tabLst>
            </a:pPr>
            <a:r>
              <a:rPr lang="en-US" sz="2000" dirty="0" smtClean="0"/>
              <a:t>Reasons for opposition</a:t>
            </a:r>
          </a:p>
          <a:p>
            <a:pPr lvl="4">
              <a:buFont typeface="Wingdings" panose="05000000000000000000" pitchFamily="2" charset="2"/>
              <a:buChar char="Ø"/>
              <a:tabLst>
                <a:tab pos="914400" algn="l"/>
              </a:tabLst>
            </a:pPr>
            <a:r>
              <a:rPr lang="en-US" sz="2000" dirty="0" smtClean="0"/>
              <a:t>No Indian member in it.</a:t>
            </a:r>
          </a:p>
          <a:p>
            <a:pPr lvl="4">
              <a:buFont typeface="Wingdings" panose="05000000000000000000" pitchFamily="2" charset="2"/>
              <a:buChar char="Ø"/>
              <a:tabLst>
                <a:tab pos="914400" algn="l"/>
              </a:tabLst>
            </a:pPr>
            <a:r>
              <a:rPr lang="en-US" sz="2000" dirty="0" smtClean="0"/>
              <a:t>Muslim league also joined </a:t>
            </a:r>
          </a:p>
          <a:p>
            <a:pPr lvl="4">
              <a:buFont typeface="Wingdings" panose="05000000000000000000" pitchFamily="2" charset="2"/>
              <a:buChar char="Ø"/>
              <a:tabLst>
                <a:tab pos="349250" algn="l"/>
                <a:tab pos="457200" algn="l"/>
              </a:tabLst>
            </a:pPr>
            <a:r>
              <a:rPr lang="en-US" sz="2000" dirty="0" smtClean="0"/>
              <a:t>Viceroy – Lord Irwin – offered dominion status &amp; round table conference to discuss upon the making of Constitution in 1929 </a:t>
            </a:r>
          </a:p>
          <a:p>
            <a:pPr lvl="4">
              <a:buFont typeface="Wingdings" panose="05000000000000000000" pitchFamily="2" charset="2"/>
              <a:buChar char="Ø"/>
              <a:tabLst>
                <a:tab pos="349250" algn="l"/>
                <a:tab pos="457200" algn="l"/>
              </a:tabLst>
            </a:pPr>
            <a:r>
              <a:rPr lang="en-US" sz="2000" dirty="0" smtClean="0"/>
              <a:t>Power to self rule( have own rulers/PM)  – autonomy – but will stay under Britain </a:t>
            </a:r>
          </a:p>
          <a:p>
            <a:pPr lvl="4">
              <a:buFont typeface="Wingdings" panose="05000000000000000000" pitchFamily="2" charset="2"/>
              <a:buChar char="Ø"/>
              <a:tabLst>
                <a:tab pos="349250" algn="l"/>
                <a:tab pos="457200" algn="l"/>
              </a:tabLst>
            </a:pPr>
            <a:r>
              <a:rPr lang="en-US" sz="2000" dirty="0" smtClean="0"/>
              <a:t>Leaders like Nehru &amp; Bose refused the offer &amp; wanted Full independence gained importance –</a:t>
            </a:r>
          </a:p>
          <a:p>
            <a:pPr lvl="4">
              <a:buFont typeface="Wingdings" panose="05000000000000000000" pitchFamily="2" charset="2"/>
              <a:buChar char="Ø"/>
              <a:tabLst>
                <a:tab pos="349250" algn="l"/>
                <a:tab pos="457200" algn="l"/>
              </a:tabLst>
            </a:pPr>
            <a:r>
              <a:rPr lang="en-US" sz="2000" dirty="0" smtClean="0"/>
              <a:t>1929 Lahore session – president of the session – resolution was passed  - </a:t>
            </a:r>
            <a:r>
              <a:rPr lang="en-US" sz="2000" dirty="0" err="1" smtClean="0"/>
              <a:t>poorna</a:t>
            </a:r>
            <a:r>
              <a:rPr lang="en-US" sz="2000" dirty="0" smtClean="0"/>
              <a:t> swaraj (full independence) MAP question (Lahore – Pakistan) </a:t>
            </a:r>
          </a:p>
          <a:p>
            <a:pPr lvl="4">
              <a:buFont typeface="Wingdings" panose="05000000000000000000" pitchFamily="2" charset="2"/>
              <a:buChar char="Ø"/>
              <a:tabLst>
                <a:tab pos="349250" algn="l"/>
                <a:tab pos="457200" algn="l"/>
              </a:tabLst>
            </a:pPr>
            <a:r>
              <a:rPr lang="en-US" sz="2000" dirty="0" smtClean="0"/>
              <a:t>26</a:t>
            </a:r>
            <a:r>
              <a:rPr lang="en-US" sz="2000" baseline="30000" dirty="0" smtClean="0"/>
              <a:t>th</a:t>
            </a:r>
            <a:r>
              <a:rPr lang="en-US" sz="2000" dirty="0" smtClean="0"/>
              <a:t> January 1930 was planned to celebrate as  Independence Day but unfortunately could not</a:t>
            </a:r>
          </a:p>
          <a:p>
            <a:pPr lvl="4">
              <a:buFont typeface="Wingdings" panose="05000000000000000000" pitchFamily="2" charset="2"/>
              <a:buChar char="Ø"/>
              <a:tabLst>
                <a:tab pos="349250" algn="l"/>
                <a:tab pos="457200" algn="l"/>
              </a:tabLst>
            </a:pPr>
            <a:r>
              <a:rPr lang="en-US" sz="2000" dirty="0"/>
              <a:t>Gandhiji wanted to start off NCM as it was resting from 1922-1930 </a:t>
            </a:r>
          </a:p>
          <a:p>
            <a:pPr marL="1828800" lvl="4" indent="0">
              <a:buNone/>
              <a:tabLst>
                <a:tab pos="349250" algn="l"/>
                <a:tab pos="457200" algn="l"/>
              </a:tabLst>
            </a:pPr>
            <a:endParaRPr lang="en-US" sz="2000" dirty="0" smtClean="0"/>
          </a:p>
          <a:p>
            <a:pPr lvl="4">
              <a:buFont typeface="Wingdings" panose="05000000000000000000" pitchFamily="2" charset="2"/>
              <a:buChar char="Ø"/>
              <a:tabLst>
                <a:tab pos="349250" algn="l"/>
                <a:tab pos="457200" algn="l"/>
              </a:tabLst>
            </a:pPr>
            <a:endParaRPr lang="en-US" sz="2000" dirty="0" smtClean="0"/>
          </a:p>
        </p:txBody>
      </p:sp>
      <p:sp>
        <p:nvSpPr>
          <p:cNvPr id="5" name="Content Placeholder 2"/>
          <p:cNvSpPr txBox="1">
            <a:spLocks/>
          </p:cNvSpPr>
          <p:nvPr/>
        </p:nvSpPr>
        <p:spPr>
          <a:xfrm>
            <a:off x="838200" y="322730"/>
            <a:ext cx="10515600" cy="55583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4156879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722"/>
          </a:xfrm>
        </p:spPr>
        <p:txBody>
          <a:bodyPr>
            <a:normAutofit/>
          </a:bodyPr>
          <a:lstStyle/>
          <a:p>
            <a:pPr algn="ctr"/>
            <a:r>
              <a:rPr lang="en-US" sz="2400" b="1" dirty="0" smtClean="0"/>
              <a:t>3.1 The Salt March &amp; the Civil Disobedience Movement </a:t>
            </a:r>
            <a:endParaRPr lang="en-US" sz="2400" b="1" dirty="0"/>
          </a:p>
        </p:txBody>
      </p:sp>
      <p:sp>
        <p:nvSpPr>
          <p:cNvPr id="3" name="Content Placeholder 2"/>
          <p:cNvSpPr>
            <a:spLocks noGrp="1"/>
          </p:cNvSpPr>
          <p:nvPr>
            <p:ph idx="1"/>
          </p:nvPr>
        </p:nvSpPr>
        <p:spPr>
          <a:xfrm>
            <a:off x="838200" y="1075765"/>
            <a:ext cx="10515600" cy="5397034"/>
          </a:xfrm>
        </p:spPr>
        <p:txBody>
          <a:bodyPr>
            <a:normAutofit lnSpcReduction="10000"/>
          </a:bodyPr>
          <a:lstStyle/>
          <a:p>
            <a:r>
              <a:rPr lang="en-US" dirty="0" smtClean="0"/>
              <a:t>Salt was a commodity consumed by rich &amp; poor which will unite them - Essential food item – necessity of the people – natural commodity – </a:t>
            </a:r>
          </a:p>
          <a:p>
            <a:r>
              <a:rPr lang="en-US" dirty="0" smtClean="0"/>
              <a:t>Reason for salt march – Gandhiji sent letter to viceroy Lord Irwin – 11 demand – should be </a:t>
            </a:r>
            <a:r>
              <a:rPr lang="en-US" dirty="0" err="1" smtClean="0"/>
              <a:t>fullfilled</a:t>
            </a:r>
            <a:r>
              <a:rPr lang="en-US" dirty="0" smtClean="0"/>
              <a:t> by 11 March 1930 . On 12</a:t>
            </a:r>
            <a:r>
              <a:rPr lang="en-US" baseline="30000" dirty="0" smtClean="0"/>
              <a:t>th</a:t>
            </a:r>
            <a:r>
              <a:rPr lang="en-US" dirty="0" smtClean="0"/>
              <a:t> March 1930 Gandhiji starts Salt March – had 78 volunteers marched 240 miles for 24 days -  Sabarmati to </a:t>
            </a:r>
            <a:r>
              <a:rPr lang="en-US" dirty="0" err="1" smtClean="0"/>
              <a:t>Dandi</a:t>
            </a:r>
            <a:r>
              <a:rPr lang="en-US" dirty="0" smtClean="0"/>
              <a:t> (coastal town)  - on his way he spoke to people about CDM ( to use non violent means) – Map question on </a:t>
            </a:r>
            <a:r>
              <a:rPr lang="en-US" dirty="0" err="1" smtClean="0"/>
              <a:t>Dandi</a:t>
            </a:r>
            <a:endParaRPr lang="en-US" dirty="0" smtClean="0"/>
          </a:p>
          <a:p>
            <a:r>
              <a:rPr lang="en-US" dirty="0" smtClean="0"/>
              <a:t>6 April reached </a:t>
            </a:r>
            <a:r>
              <a:rPr lang="en-US" dirty="0" err="1" smtClean="0"/>
              <a:t>Dandi</a:t>
            </a:r>
            <a:r>
              <a:rPr lang="en-US" dirty="0" smtClean="0"/>
              <a:t> - Violates salt law – boils sea water to make salt. From 7</a:t>
            </a:r>
            <a:r>
              <a:rPr lang="en-US" baseline="30000" dirty="0" smtClean="0"/>
              <a:t>th</a:t>
            </a:r>
            <a:r>
              <a:rPr lang="en-US" dirty="0" smtClean="0"/>
              <a:t> April they also started CDM </a:t>
            </a:r>
          </a:p>
          <a:p>
            <a:r>
              <a:rPr lang="en-US" dirty="0" smtClean="0"/>
              <a:t>Gandhiji said that cooperation will not be given &amp; disobey the Britishers ( people refused to pay taxes, violated forest laws, common citizens protected reserve forests) </a:t>
            </a:r>
            <a:endParaRPr lang="en-US" dirty="0"/>
          </a:p>
          <a:p>
            <a:endParaRPr lang="en-US" dirty="0"/>
          </a:p>
        </p:txBody>
      </p:sp>
    </p:spTree>
    <p:extLst>
      <p:ext uri="{BB962C8B-B14F-4D97-AF65-F5344CB8AC3E}">
        <p14:creationId xmlns:p14="http://schemas.microsoft.com/office/powerpoint/2010/main" val="2057891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0896"/>
            <a:ext cx="10515600" cy="724087"/>
          </a:xfrm>
        </p:spPr>
        <p:txBody>
          <a:bodyPr>
            <a:normAutofit/>
          </a:bodyPr>
          <a:lstStyle/>
          <a:p>
            <a:r>
              <a:rPr lang="en-US" sz="3200" b="1" dirty="0" smtClean="0"/>
              <a:t>Nationalism in India - Checklist</a:t>
            </a:r>
            <a:endParaRPr lang="en-US" sz="3200" b="1" dirty="0"/>
          </a:p>
        </p:txBody>
      </p:sp>
      <p:sp>
        <p:nvSpPr>
          <p:cNvPr id="3" name="Content Placeholder 2"/>
          <p:cNvSpPr>
            <a:spLocks noGrp="1"/>
          </p:cNvSpPr>
          <p:nvPr>
            <p:ph idx="1"/>
          </p:nvPr>
        </p:nvSpPr>
        <p:spPr>
          <a:xfrm>
            <a:off x="838200" y="1917806"/>
            <a:ext cx="10515600" cy="3496236"/>
          </a:xfrm>
        </p:spPr>
        <p:txBody>
          <a:bodyPr/>
          <a:lstStyle/>
          <a:p>
            <a:pPr marL="0" indent="0">
              <a:buNone/>
            </a:pPr>
            <a:r>
              <a:rPr lang="en-US" dirty="0" smtClean="0"/>
              <a:t>1 The first world war – Khilafat &amp; Non cooperation movement</a:t>
            </a:r>
          </a:p>
          <a:p>
            <a:pPr marL="0" indent="0">
              <a:buNone/>
            </a:pPr>
            <a:r>
              <a:rPr lang="en-US" dirty="0" smtClean="0"/>
              <a:t>2 Differing strands within the movement</a:t>
            </a:r>
          </a:p>
          <a:p>
            <a:pPr marL="0" indent="0">
              <a:buNone/>
            </a:pPr>
            <a:r>
              <a:rPr lang="en-US" dirty="0" smtClean="0"/>
              <a:t>3 Towards civil disobedience</a:t>
            </a:r>
          </a:p>
          <a:p>
            <a:pPr marL="0" indent="0">
              <a:buNone/>
            </a:pPr>
            <a:r>
              <a:rPr lang="en-US" dirty="0" smtClean="0"/>
              <a:t>4 The sense of collective belonging</a:t>
            </a:r>
            <a:endParaRPr lang="en-US" dirty="0"/>
          </a:p>
        </p:txBody>
      </p:sp>
    </p:spTree>
    <p:extLst>
      <p:ext uri="{BB962C8B-B14F-4D97-AF65-F5344CB8AC3E}">
        <p14:creationId xmlns:p14="http://schemas.microsoft.com/office/powerpoint/2010/main" val="2229768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72692106"/>
              </p:ext>
            </p:extLst>
          </p:nvPr>
        </p:nvGraphicFramePr>
        <p:xfrm>
          <a:off x="918883" y="1209488"/>
          <a:ext cx="10515600" cy="219964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US" dirty="0" smtClean="0"/>
                        <a:t>NCM</a:t>
                      </a:r>
                      <a:endParaRPr lang="en-US" dirty="0"/>
                    </a:p>
                  </a:txBody>
                  <a:tcPr/>
                </a:tc>
                <a:tc>
                  <a:txBody>
                    <a:bodyPr/>
                    <a:lstStyle/>
                    <a:p>
                      <a:r>
                        <a:rPr lang="en-US" dirty="0" smtClean="0"/>
                        <a:t>CDM</a:t>
                      </a:r>
                      <a:endParaRPr lang="en-US" dirty="0"/>
                    </a:p>
                  </a:txBody>
                  <a:tcPr/>
                </a:tc>
              </a:tr>
              <a:tr h="370840">
                <a:tc>
                  <a:txBody>
                    <a:bodyPr/>
                    <a:lstStyle/>
                    <a:p>
                      <a:r>
                        <a:rPr lang="en-US" dirty="0" smtClean="0"/>
                        <a:t>1.Hindus </a:t>
                      </a:r>
                      <a:r>
                        <a:rPr lang="en-US" dirty="0" err="1" smtClean="0"/>
                        <a:t>muslims</a:t>
                      </a:r>
                      <a:r>
                        <a:rPr lang="en-US" dirty="0" smtClean="0"/>
                        <a:t> united</a:t>
                      </a:r>
                      <a:endParaRPr lang="en-US" dirty="0"/>
                    </a:p>
                  </a:txBody>
                  <a:tcPr/>
                </a:tc>
                <a:tc>
                  <a:txBody>
                    <a:bodyPr/>
                    <a:lstStyle/>
                    <a:p>
                      <a:r>
                        <a:rPr lang="en-US" dirty="0" smtClean="0"/>
                        <a:t>They had</a:t>
                      </a:r>
                      <a:r>
                        <a:rPr lang="en-US" baseline="0" dirty="0" smtClean="0"/>
                        <a:t> conflicts due to religious organisations</a:t>
                      </a:r>
                    </a:p>
                    <a:p>
                      <a:endParaRPr lang="en-US" dirty="0"/>
                    </a:p>
                  </a:txBody>
                  <a:tcPr/>
                </a:tc>
              </a:tr>
              <a:tr h="370840">
                <a:tc>
                  <a:txBody>
                    <a:bodyPr/>
                    <a:lstStyle/>
                    <a:p>
                      <a:r>
                        <a:rPr lang="en-US" dirty="0" smtClean="0"/>
                        <a:t>2. Eg: Hindu </a:t>
                      </a:r>
                      <a:r>
                        <a:rPr lang="en-US" dirty="0" err="1" smtClean="0"/>
                        <a:t>Maha</a:t>
                      </a:r>
                      <a:r>
                        <a:rPr lang="en-US" dirty="0" smtClean="0"/>
                        <a:t> </a:t>
                      </a:r>
                      <a:r>
                        <a:rPr lang="en-US" dirty="0" err="1" smtClean="0"/>
                        <a:t>Sabha</a:t>
                      </a:r>
                      <a:r>
                        <a:rPr lang="en-US" dirty="0" smtClean="0"/>
                        <a:t> –</a:t>
                      </a:r>
                    </a:p>
                    <a:p>
                      <a:r>
                        <a:rPr lang="en-US" dirty="0" smtClean="0"/>
                        <a:t>Muslim</a:t>
                      </a:r>
                      <a:r>
                        <a:rPr lang="en-US" baseline="0" dirty="0" smtClean="0"/>
                        <a:t> League – Muslims </a:t>
                      </a:r>
                    </a:p>
                    <a:p>
                      <a:r>
                        <a:rPr lang="en-US" baseline="0" dirty="0" smtClean="0"/>
                        <a:t>They were united in congress but later they divided based on religion</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025169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3753"/>
            <a:ext cx="10515600" cy="5733210"/>
          </a:xfrm>
        </p:spPr>
        <p:txBody>
          <a:bodyPr/>
          <a:lstStyle/>
          <a:p>
            <a:pPr marL="0" indent="0">
              <a:buNone/>
            </a:pPr>
            <a:r>
              <a:rPr lang="en-US" dirty="0" smtClean="0"/>
              <a:t>Reactions by British</a:t>
            </a:r>
          </a:p>
          <a:p>
            <a:r>
              <a:rPr lang="en-US" dirty="0" smtClean="0"/>
              <a:t>Indians were arrested </a:t>
            </a:r>
          </a:p>
          <a:p>
            <a:r>
              <a:rPr lang="en-US" dirty="0" smtClean="0"/>
              <a:t>Khan Abdul Gaffar Khan – frontier Gandhi – people protested in Peshawar – Gandhiji was arrested - attacked offices , buildings </a:t>
            </a:r>
          </a:p>
          <a:p>
            <a:r>
              <a:rPr lang="en-US" dirty="0" smtClean="0"/>
              <a:t>Gandhiji called off CDM because people adopted violent means a pact was signed between Gandhi-Irwin pact- 5</a:t>
            </a:r>
            <a:r>
              <a:rPr lang="en-US" baseline="30000" dirty="0" smtClean="0"/>
              <a:t>th</a:t>
            </a:r>
            <a:r>
              <a:rPr lang="en-US" dirty="0" smtClean="0"/>
              <a:t> March, 1931 – Irwin negotiates &amp; asks to participate in the 2</a:t>
            </a:r>
            <a:r>
              <a:rPr lang="en-US" baseline="30000" dirty="0" smtClean="0"/>
              <a:t>nd</a:t>
            </a:r>
            <a:r>
              <a:rPr lang="en-US" dirty="0" smtClean="0"/>
              <a:t> Round </a:t>
            </a:r>
            <a:r>
              <a:rPr lang="en-US" dirty="0"/>
              <a:t>T</a:t>
            </a:r>
            <a:r>
              <a:rPr lang="en-US" dirty="0" smtClean="0"/>
              <a:t>able Conference at London – </a:t>
            </a:r>
            <a:r>
              <a:rPr lang="en-US" dirty="0"/>
              <a:t>D</a:t>
            </a:r>
            <a:r>
              <a:rPr lang="en-US" dirty="0" smtClean="0"/>
              <a:t>ec 1931- Gandhiji disappointed at the conference – returned to India - found leaders were arrested ( Nehru &amp; </a:t>
            </a:r>
            <a:r>
              <a:rPr lang="en-US" dirty="0" err="1" smtClean="0"/>
              <a:t>Ghaffar</a:t>
            </a:r>
            <a:r>
              <a:rPr lang="en-US" dirty="0" smtClean="0"/>
              <a:t> Khan)– </a:t>
            </a:r>
            <a:r>
              <a:rPr lang="en-US" dirty="0" err="1" smtClean="0"/>
              <a:t>Bhagat</a:t>
            </a:r>
            <a:r>
              <a:rPr lang="en-US" dirty="0" smtClean="0"/>
              <a:t> Singh was hanged</a:t>
            </a:r>
          </a:p>
          <a:p>
            <a:r>
              <a:rPr lang="en-US" dirty="0" err="1" smtClean="0"/>
              <a:t>Gandhiji</a:t>
            </a:r>
            <a:r>
              <a:rPr lang="en-US" dirty="0" smtClean="0"/>
              <a:t> </a:t>
            </a:r>
            <a:r>
              <a:rPr lang="en-US" dirty="0" err="1" smtClean="0"/>
              <a:t>relaunched</a:t>
            </a:r>
            <a:r>
              <a:rPr lang="en-US" dirty="0" smtClean="0"/>
              <a:t> Civil Disobedience movement. One year it worked later it lost its momentum.</a:t>
            </a:r>
            <a:endParaRPr lang="en-US" dirty="0"/>
          </a:p>
        </p:txBody>
      </p:sp>
    </p:spTree>
    <p:extLst>
      <p:ext uri="{BB962C8B-B14F-4D97-AF65-F5344CB8AC3E}">
        <p14:creationId xmlns:p14="http://schemas.microsoft.com/office/powerpoint/2010/main" val="3268013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8557"/>
          </a:xfrm>
        </p:spPr>
        <p:txBody>
          <a:bodyPr>
            <a:normAutofit/>
          </a:bodyPr>
          <a:lstStyle/>
          <a:p>
            <a:pPr algn="ctr"/>
            <a:r>
              <a:rPr lang="en-US" sz="2800" b="1" dirty="0" smtClean="0"/>
              <a:t>3.2 </a:t>
            </a:r>
            <a:r>
              <a:rPr lang="en-US" sz="2400" b="1" dirty="0" smtClean="0"/>
              <a:t>How</a:t>
            </a:r>
            <a:r>
              <a:rPr lang="en-US" sz="2800" b="1" dirty="0" smtClean="0"/>
              <a:t> participants saw the Civil Disobedience Movement</a:t>
            </a:r>
            <a:endParaRPr lang="en-US" sz="2800" b="1" dirty="0"/>
          </a:p>
        </p:txBody>
      </p:sp>
      <p:sp>
        <p:nvSpPr>
          <p:cNvPr id="3" name="Content Placeholder 2"/>
          <p:cNvSpPr>
            <a:spLocks noGrp="1"/>
          </p:cNvSpPr>
          <p:nvPr>
            <p:ph idx="1"/>
          </p:nvPr>
        </p:nvSpPr>
        <p:spPr>
          <a:xfrm>
            <a:off x="838200" y="1035424"/>
            <a:ext cx="10515600" cy="5141539"/>
          </a:xfrm>
        </p:spPr>
        <p:txBody>
          <a:bodyPr/>
          <a:lstStyle/>
          <a:p>
            <a:r>
              <a:rPr lang="en-US" dirty="0" smtClean="0"/>
              <a:t>People had different notions about independence, movement etc.,</a:t>
            </a:r>
          </a:p>
          <a:p>
            <a:pPr marL="0" indent="0">
              <a:buNone/>
            </a:pPr>
            <a:r>
              <a:rPr lang="en-US" dirty="0" smtClean="0">
                <a:solidFill>
                  <a:srgbClr val="FF0000"/>
                </a:solidFill>
              </a:rPr>
              <a:t>Country side							Town</a:t>
            </a:r>
          </a:p>
          <a:p>
            <a:pPr marL="514350" indent="-514350">
              <a:buAutoNum type="arabicPeriod"/>
            </a:pPr>
            <a:r>
              <a:rPr lang="en-US" sz="2000" b="1" dirty="0" smtClean="0">
                <a:solidFill>
                  <a:srgbClr val="00B050"/>
                </a:solidFill>
              </a:rPr>
              <a:t>Rich farmers/landlord					1. Industrial owner</a:t>
            </a:r>
          </a:p>
          <a:p>
            <a:pPr marL="514350" indent="-514350">
              <a:buAutoNum type="arabicPeriod"/>
            </a:pPr>
            <a:r>
              <a:rPr lang="en-US" sz="2000" b="1" dirty="0" smtClean="0">
                <a:solidFill>
                  <a:srgbClr val="00B050"/>
                </a:solidFill>
              </a:rPr>
              <a:t>Poor peasants 						2.Industrial worker</a:t>
            </a:r>
          </a:p>
          <a:p>
            <a:pPr marL="0" indent="0">
              <a:buNone/>
            </a:pPr>
            <a:r>
              <a:rPr lang="en-US" sz="2000" b="1" dirty="0" smtClean="0">
                <a:solidFill>
                  <a:srgbClr val="00B050"/>
                </a:solidFill>
              </a:rPr>
              <a:t>								3. Women</a:t>
            </a:r>
          </a:p>
          <a:p>
            <a:pPr marL="514350" indent="-514350">
              <a:buAutoNum type="arabicPeriod"/>
            </a:pPr>
            <a:r>
              <a:rPr lang="en-US" sz="2400" dirty="0" smtClean="0"/>
              <a:t>Rich Farmers/ Landlord: </a:t>
            </a:r>
          </a:p>
          <a:p>
            <a:pPr lvl="1"/>
            <a:r>
              <a:rPr lang="en-US" sz="2000" dirty="0" smtClean="0"/>
              <a:t>Trade downfall – low prices – revenue from peasants fell – agricultural prices fell – peasants could not pay taxes – people enraged &amp; oppose the colonial govt.- due to high taxes they wanted </a:t>
            </a:r>
            <a:r>
              <a:rPr lang="en-US" sz="2000" dirty="0" err="1" smtClean="0"/>
              <a:t>purna</a:t>
            </a:r>
            <a:r>
              <a:rPr lang="en-US" sz="2000" dirty="0" smtClean="0"/>
              <a:t> swaraj</a:t>
            </a:r>
          </a:p>
          <a:p>
            <a:pPr marL="0" lvl="1" indent="0">
              <a:buNone/>
            </a:pPr>
            <a:r>
              <a:rPr lang="en-US" dirty="0" smtClean="0"/>
              <a:t>2. Poor peasants</a:t>
            </a:r>
          </a:p>
          <a:p>
            <a:pPr lvl="1">
              <a:buFontTx/>
              <a:buChar char="-"/>
            </a:pPr>
            <a:r>
              <a:rPr lang="en-US" sz="2000" dirty="0" smtClean="0"/>
              <a:t>High revenue levied by </a:t>
            </a:r>
            <a:r>
              <a:rPr lang="en-US" sz="2000" dirty="0"/>
              <a:t>B</a:t>
            </a:r>
            <a:r>
              <a:rPr lang="en-US" sz="2000" dirty="0" smtClean="0"/>
              <a:t>ritish – unpaid rent to landlords (they borrowed land  &amp; paid rent) </a:t>
            </a:r>
          </a:p>
          <a:p>
            <a:pPr lvl="1">
              <a:buFontTx/>
              <a:buChar char="-"/>
            </a:pPr>
            <a:r>
              <a:rPr lang="en-US" sz="2000" dirty="0" smtClean="0"/>
              <a:t>They wanted to waive off rent to landlords  - radical movements (socialism) – congress wasn’t supporting as they will lose the support of landlords</a:t>
            </a:r>
          </a:p>
          <a:p>
            <a:pPr lvl="1">
              <a:buFontTx/>
              <a:buChar char="-"/>
            </a:pPr>
            <a:endParaRPr lang="en-US" sz="2000" dirty="0" smtClean="0"/>
          </a:p>
        </p:txBody>
      </p:sp>
    </p:spTree>
    <p:extLst>
      <p:ext uri="{BB962C8B-B14F-4D97-AF65-F5344CB8AC3E}">
        <p14:creationId xmlns:p14="http://schemas.microsoft.com/office/powerpoint/2010/main" val="195278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9224" y="265765"/>
            <a:ext cx="10515600" cy="6350187"/>
          </a:xfrm>
        </p:spPr>
        <p:txBody>
          <a:bodyPr/>
          <a:lstStyle/>
          <a:p>
            <a:pPr marL="0" indent="0">
              <a:buNone/>
            </a:pPr>
            <a:r>
              <a:rPr lang="en-US" dirty="0" smtClean="0"/>
              <a:t>3. Industrial Owners: </a:t>
            </a:r>
            <a:r>
              <a:rPr lang="en-US" sz="2200" dirty="0" smtClean="0"/>
              <a:t>financier of Congress party –– 1914-1918 WW – 1 companies in Britain had a downfall – India had a growth of Industries –after 10 </a:t>
            </a:r>
            <a:r>
              <a:rPr lang="en-US" sz="2200" dirty="0" err="1" smtClean="0"/>
              <a:t>yrs</a:t>
            </a:r>
            <a:r>
              <a:rPr lang="en-US" sz="2200" dirty="0" smtClean="0"/>
              <a:t> – British levied lot of taxes – so Industrialists favoured CDM to - protection </a:t>
            </a:r>
            <a:r>
              <a:rPr lang="en-US" sz="2200" dirty="0"/>
              <a:t>about import of foreign products </a:t>
            </a:r>
            <a:r>
              <a:rPr lang="en-US" sz="2200" dirty="0" smtClean="0"/>
              <a:t>- GD Birla – </a:t>
            </a:r>
            <a:r>
              <a:rPr lang="en-US" sz="2200" dirty="0" err="1" smtClean="0"/>
              <a:t>Purshottam</a:t>
            </a:r>
            <a:r>
              <a:rPr lang="en-US" sz="2200" dirty="0" smtClean="0"/>
              <a:t> Das  </a:t>
            </a:r>
            <a:r>
              <a:rPr lang="en-US" sz="2200" dirty="0" err="1" smtClean="0"/>
              <a:t>Thakurdas</a:t>
            </a:r>
            <a:r>
              <a:rPr lang="en-US" sz="2200" dirty="0" smtClean="0"/>
              <a:t> were Industrialists  who supported </a:t>
            </a:r>
          </a:p>
          <a:p>
            <a:pPr marL="0" indent="0">
              <a:buNone/>
            </a:pPr>
            <a:r>
              <a:rPr lang="en-US" dirty="0" err="1" smtClean="0"/>
              <a:t>Relaunch</a:t>
            </a:r>
            <a:r>
              <a:rPr lang="en-US" dirty="0" smtClean="0"/>
              <a:t> was not supported by industrialists &amp; peasants</a:t>
            </a:r>
          </a:p>
          <a:p>
            <a:pPr marL="0" indent="0">
              <a:buNone/>
            </a:pPr>
            <a:r>
              <a:rPr lang="en-US" dirty="0" smtClean="0"/>
              <a:t>4. Industrial Workers – </a:t>
            </a:r>
            <a:r>
              <a:rPr lang="en-US" sz="2400" dirty="0" smtClean="0"/>
              <a:t>Opposite poles – workers – industrialists </a:t>
            </a:r>
          </a:p>
          <a:p>
            <a:pPr marL="0" indent="0">
              <a:buNone/>
            </a:pPr>
            <a:r>
              <a:rPr lang="en-US" sz="2400" dirty="0" smtClean="0"/>
              <a:t>Different thought by workers – adopted </a:t>
            </a:r>
            <a:r>
              <a:rPr lang="en-US" sz="2400" dirty="0" err="1" smtClean="0"/>
              <a:t>gandhian</a:t>
            </a:r>
            <a:r>
              <a:rPr lang="en-US" sz="2400" dirty="0" smtClean="0"/>
              <a:t> idea – boycotted foreign products – congress did not want to take workers with them </a:t>
            </a:r>
          </a:p>
          <a:p>
            <a:pPr marL="0" indent="0">
              <a:buNone/>
            </a:pPr>
            <a:r>
              <a:rPr lang="en-US" dirty="0" smtClean="0"/>
              <a:t>5. Women </a:t>
            </a:r>
          </a:p>
          <a:p>
            <a:pPr marL="0" indent="0">
              <a:buNone/>
            </a:pPr>
            <a:r>
              <a:rPr lang="en-US" sz="2200" dirty="0" smtClean="0"/>
              <a:t>1</a:t>
            </a:r>
            <a:r>
              <a:rPr lang="en-US" sz="2200" baseline="30000" dirty="0" smtClean="0"/>
              <a:t>st</a:t>
            </a:r>
            <a:r>
              <a:rPr lang="en-US" sz="2200" dirty="0" smtClean="0"/>
              <a:t> movement where women came out &amp; participated- followed </a:t>
            </a:r>
            <a:r>
              <a:rPr lang="en-US" sz="2200" dirty="0" err="1" smtClean="0"/>
              <a:t>gandhian</a:t>
            </a:r>
            <a:r>
              <a:rPr lang="en-US" sz="2200" dirty="0" smtClean="0"/>
              <a:t> ideas- manufactured salt – went to prison – felt as sacred duty – </a:t>
            </a:r>
            <a:r>
              <a:rPr lang="en-US" sz="2200" dirty="0" err="1" smtClean="0"/>
              <a:t>Gandhiji’s</a:t>
            </a:r>
            <a:r>
              <a:rPr lang="en-US" sz="2200" dirty="0" smtClean="0"/>
              <a:t> view – women to take care of family &amp; educate their children- symbolic presence – women were not offered big posts -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42111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3063"/>
          </a:xfrm>
        </p:spPr>
        <p:txBody>
          <a:bodyPr>
            <a:normAutofit/>
          </a:bodyPr>
          <a:lstStyle/>
          <a:p>
            <a:pPr algn="ctr"/>
            <a:r>
              <a:rPr lang="en-US" sz="2800" dirty="0" smtClean="0"/>
              <a:t>3.3 Limitation of Civil Disobedience Movement</a:t>
            </a:r>
            <a:endParaRPr lang="en-US" sz="2800" dirty="0"/>
          </a:p>
        </p:txBody>
      </p:sp>
      <p:sp>
        <p:nvSpPr>
          <p:cNvPr id="3" name="Content Placeholder 2"/>
          <p:cNvSpPr>
            <a:spLocks noGrp="1"/>
          </p:cNvSpPr>
          <p:nvPr>
            <p:ph idx="1"/>
          </p:nvPr>
        </p:nvSpPr>
        <p:spPr>
          <a:xfrm>
            <a:off x="838200" y="1102659"/>
            <a:ext cx="10515600" cy="5074304"/>
          </a:xfrm>
        </p:spPr>
        <p:txBody>
          <a:bodyPr>
            <a:normAutofit fontScale="92500" lnSpcReduction="10000"/>
          </a:bodyPr>
          <a:lstStyle/>
          <a:p>
            <a:pPr marL="0" indent="0">
              <a:buNone/>
            </a:pPr>
            <a:r>
              <a:rPr lang="en-US" sz="2400" dirty="0" smtClean="0"/>
              <a:t>		Caste					Religion</a:t>
            </a:r>
          </a:p>
          <a:p>
            <a:pPr marL="0" indent="0">
              <a:buNone/>
            </a:pPr>
            <a:r>
              <a:rPr lang="en-US" sz="2400" dirty="0" smtClean="0"/>
              <a:t>Individual 	Ambedkar	Gandhi		</a:t>
            </a:r>
            <a:r>
              <a:rPr lang="en-US" sz="2400" dirty="0" err="1" smtClean="0"/>
              <a:t>Mohd</a:t>
            </a:r>
            <a:r>
              <a:rPr lang="en-US" sz="2400" dirty="0" smtClean="0"/>
              <a:t>. Ali Jinnah	     </a:t>
            </a:r>
            <a:r>
              <a:rPr lang="en-US" sz="2400" dirty="0" err="1" smtClean="0"/>
              <a:t>M.R.Jaykar</a:t>
            </a:r>
            <a:endParaRPr lang="en-US" sz="2400" dirty="0" smtClean="0"/>
          </a:p>
          <a:p>
            <a:pPr marL="0" indent="0">
              <a:buNone/>
            </a:pPr>
            <a:r>
              <a:rPr lang="en-US" sz="2400" dirty="0" smtClean="0"/>
              <a:t>Group	       </a:t>
            </a:r>
            <a:r>
              <a:rPr lang="en-US" sz="2400" dirty="0" err="1" smtClean="0"/>
              <a:t>Vs</a:t>
            </a:r>
            <a:r>
              <a:rPr lang="en-US" sz="2400" dirty="0" smtClean="0"/>
              <a:t>	</a:t>
            </a:r>
            <a:r>
              <a:rPr lang="en-US" sz="2400" dirty="0" err="1" smtClean="0"/>
              <a:t>Harijans</a:t>
            </a:r>
            <a:r>
              <a:rPr lang="en-US" sz="2400" dirty="0" smtClean="0"/>
              <a:t>	Brahmans	         Muslim	       </a:t>
            </a:r>
            <a:r>
              <a:rPr lang="en-US" sz="2400" dirty="0" err="1" smtClean="0"/>
              <a:t>Vs</a:t>
            </a:r>
            <a:r>
              <a:rPr lang="en-US" sz="2400" dirty="0" smtClean="0"/>
              <a:t>	         Hindu</a:t>
            </a:r>
          </a:p>
          <a:p>
            <a:pPr marL="0" indent="0">
              <a:buNone/>
            </a:pPr>
            <a:r>
              <a:rPr lang="en-US" sz="2400" dirty="0" smtClean="0"/>
              <a:t>		</a:t>
            </a:r>
          </a:p>
          <a:p>
            <a:r>
              <a:rPr lang="en-US" sz="2400" dirty="0" smtClean="0"/>
              <a:t>Views of congress about dalits were different  </a:t>
            </a:r>
          </a:p>
          <a:p>
            <a:r>
              <a:rPr lang="en-US" sz="2400" dirty="0" smtClean="0"/>
              <a:t>Felt that if untouchables were included the Brahmans will feel alienated</a:t>
            </a:r>
          </a:p>
          <a:p>
            <a:r>
              <a:rPr lang="en-US" sz="2400" dirty="0" smtClean="0"/>
              <a:t>Gandhiji named untouchables as </a:t>
            </a:r>
            <a:r>
              <a:rPr lang="en-US" sz="2400" dirty="0" err="1" smtClean="0"/>
              <a:t>Harijan</a:t>
            </a:r>
            <a:endParaRPr lang="en-US" sz="2400" dirty="0" smtClean="0"/>
          </a:p>
          <a:p>
            <a:r>
              <a:rPr lang="en-US" sz="2400" dirty="0" smtClean="0"/>
              <a:t>Gandhiji felt that if dalits were alienated it would take 100 years for </a:t>
            </a:r>
            <a:r>
              <a:rPr lang="en-US" sz="2400" dirty="0" err="1" smtClean="0"/>
              <a:t>idependence</a:t>
            </a:r>
            <a:endParaRPr lang="en-US" sz="2400" dirty="0" smtClean="0"/>
          </a:p>
          <a:p>
            <a:r>
              <a:rPr lang="en-US" sz="2400" dirty="0" smtClean="0"/>
              <a:t>Dalits organized themselves about reserved seats in education, seats in election,</a:t>
            </a:r>
          </a:p>
          <a:p>
            <a:r>
              <a:rPr lang="en-US" sz="2400" dirty="0" smtClean="0"/>
              <a:t>Conflicts between Brahmans &amp; Dalits</a:t>
            </a:r>
          </a:p>
          <a:p>
            <a:r>
              <a:rPr lang="en-US" sz="2400" dirty="0" smtClean="0"/>
              <a:t>Ambedkar organized Dalits ( depressed classed association) – demanded separate electorates - </a:t>
            </a:r>
            <a:r>
              <a:rPr lang="en-US" sz="2400" dirty="0"/>
              <a:t>Gandhiji fast unto death </a:t>
            </a:r>
            <a:r>
              <a:rPr lang="en-US" sz="2400" dirty="0" smtClean="0"/>
              <a:t>against this. – they signed a Poona Pact </a:t>
            </a:r>
            <a:r>
              <a:rPr lang="en-US" sz="2400" dirty="0" err="1" smtClean="0"/>
              <a:t>sep</a:t>
            </a:r>
            <a:r>
              <a:rPr lang="en-US" sz="2400" dirty="0" smtClean="0"/>
              <a:t> 1932 – instead of separate electorate it became reserve constituency </a:t>
            </a:r>
            <a:endParaRPr lang="en-US" sz="2400" dirty="0"/>
          </a:p>
          <a:p>
            <a:endParaRPr lang="en-US" sz="2400" dirty="0" smtClean="0"/>
          </a:p>
          <a:p>
            <a:endParaRPr lang="en-US" sz="2400" dirty="0"/>
          </a:p>
        </p:txBody>
      </p:sp>
    </p:spTree>
    <p:extLst>
      <p:ext uri="{BB962C8B-B14F-4D97-AF65-F5344CB8AC3E}">
        <p14:creationId xmlns:p14="http://schemas.microsoft.com/office/powerpoint/2010/main" val="5754543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5494"/>
            <a:ext cx="10515600" cy="5921469"/>
          </a:xfrm>
        </p:spPr>
        <p:txBody>
          <a:bodyPr/>
          <a:lstStyle/>
          <a:p>
            <a:r>
              <a:rPr lang="en-US" dirty="0" smtClean="0"/>
              <a:t>Religion –</a:t>
            </a:r>
          </a:p>
          <a:p>
            <a:r>
              <a:rPr lang="en-US" dirty="0" smtClean="0"/>
              <a:t>Group level –</a:t>
            </a:r>
          </a:p>
          <a:p>
            <a:r>
              <a:rPr lang="en-US" dirty="0" smtClean="0"/>
              <a:t>Distress in groups </a:t>
            </a:r>
          </a:p>
          <a:p>
            <a:r>
              <a:rPr lang="en-US" dirty="0"/>
              <a:t>Eg: Hindu </a:t>
            </a:r>
            <a:r>
              <a:rPr lang="en-US" dirty="0" err="1"/>
              <a:t>Maha</a:t>
            </a:r>
            <a:r>
              <a:rPr lang="en-US" dirty="0"/>
              <a:t> </a:t>
            </a:r>
            <a:r>
              <a:rPr lang="en-US" dirty="0" err="1"/>
              <a:t>Sabha</a:t>
            </a:r>
            <a:r>
              <a:rPr lang="en-US" dirty="0"/>
              <a:t> </a:t>
            </a:r>
            <a:r>
              <a:rPr lang="en-US" dirty="0" smtClean="0"/>
              <a:t>–Muslim </a:t>
            </a:r>
            <a:r>
              <a:rPr lang="en-US" dirty="0"/>
              <a:t>League – Muslims </a:t>
            </a:r>
          </a:p>
          <a:p>
            <a:r>
              <a:rPr lang="en-US" dirty="0"/>
              <a:t>They were united in congress but later they divided based on religion</a:t>
            </a:r>
          </a:p>
          <a:p>
            <a:r>
              <a:rPr lang="en-US" dirty="0" smtClean="0"/>
              <a:t>Individual Jinnah – congress wanted to end with </a:t>
            </a:r>
            <a:r>
              <a:rPr lang="en-US" dirty="0" err="1" smtClean="0"/>
              <a:t>negotaitions</a:t>
            </a:r>
            <a:r>
              <a:rPr lang="en-US" dirty="0" smtClean="0"/>
              <a:t> over representation – separate electorate ( Muslim dominated areas – todays Pakistan, </a:t>
            </a:r>
            <a:r>
              <a:rPr lang="en-US" dirty="0" err="1" smtClean="0"/>
              <a:t>W.Bengal</a:t>
            </a:r>
            <a:r>
              <a:rPr lang="en-US" dirty="0" smtClean="0"/>
              <a:t> &amp; Bangladesh) </a:t>
            </a:r>
          </a:p>
          <a:p>
            <a:r>
              <a:rPr lang="en-US" dirty="0" err="1" smtClean="0"/>
              <a:t>M.R.Jaykar</a:t>
            </a:r>
            <a:r>
              <a:rPr lang="en-US" dirty="0" smtClean="0"/>
              <a:t> – opposed this – leaders were not united – representation failed</a:t>
            </a:r>
          </a:p>
          <a:p>
            <a:pPr marL="0" indent="0">
              <a:buNone/>
            </a:pPr>
            <a:r>
              <a:rPr lang="en-US" dirty="0" smtClean="0"/>
              <a:t>The success could not be achieved </a:t>
            </a:r>
          </a:p>
        </p:txBody>
      </p:sp>
    </p:spTree>
    <p:extLst>
      <p:ext uri="{BB962C8B-B14F-4D97-AF65-F5344CB8AC3E}">
        <p14:creationId xmlns:p14="http://schemas.microsoft.com/office/powerpoint/2010/main" val="287864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193"/>
          </a:xfrm>
        </p:spPr>
        <p:txBody>
          <a:bodyPr>
            <a:normAutofit/>
          </a:bodyPr>
          <a:lstStyle/>
          <a:p>
            <a:pPr algn="ctr"/>
            <a:r>
              <a:rPr lang="en-US" sz="3600" dirty="0" smtClean="0"/>
              <a:t>4. Sense of collective belongingness (5M)</a:t>
            </a:r>
            <a:endParaRPr lang="en-US" sz="3600" dirty="0"/>
          </a:p>
        </p:txBody>
      </p:sp>
      <p:sp>
        <p:nvSpPr>
          <p:cNvPr id="3" name="Content Placeholder 2"/>
          <p:cNvSpPr>
            <a:spLocks noGrp="1"/>
          </p:cNvSpPr>
          <p:nvPr>
            <p:ph idx="1"/>
          </p:nvPr>
        </p:nvSpPr>
        <p:spPr>
          <a:xfrm>
            <a:off x="838200" y="1062318"/>
            <a:ext cx="10515600" cy="5114645"/>
          </a:xfrm>
        </p:spPr>
        <p:txBody>
          <a:bodyPr>
            <a:normAutofit fontScale="92500" lnSpcReduction="10000"/>
          </a:bodyPr>
          <a:lstStyle/>
          <a:p>
            <a:r>
              <a:rPr lang="en-US" dirty="0" smtClean="0"/>
              <a:t>They had a experience of united struggle – fight against the Britishers </a:t>
            </a:r>
          </a:p>
          <a:p>
            <a:r>
              <a:rPr lang="en-US" dirty="0" smtClean="0"/>
              <a:t>Cultural processes – history, fiction, folklore, songs, popular prints, symbols</a:t>
            </a:r>
          </a:p>
          <a:p>
            <a:r>
              <a:rPr lang="en-US" dirty="0" smtClean="0"/>
              <a:t>Image of Bharat Mata – </a:t>
            </a:r>
            <a:r>
              <a:rPr lang="en-US" dirty="0" err="1" smtClean="0"/>
              <a:t>vande</a:t>
            </a:r>
            <a:r>
              <a:rPr lang="en-US" dirty="0" smtClean="0"/>
              <a:t> </a:t>
            </a:r>
            <a:r>
              <a:rPr lang="en-US" dirty="0" err="1" smtClean="0"/>
              <a:t>Mataram</a:t>
            </a:r>
            <a:r>
              <a:rPr lang="en-US" dirty="0" smtClean="0"/>
              <a:t> – </a:t>
            </a:r>
            <a:r>
              <a:rPr lang="en-US" dirty="0" err="1" smtClean="0"/>
              <a:t>Bakim</a:t>
            </a:r>
            <a:r>
              <a:rPr lang="en-US" dirty="0" smtClean="0"/>
              <a:t> Chandra Chatterjee </a:t>
            </a:r>
          </a:p>
          <a:p>
            <a:r>
              <a:rPr lang="en-US" dirty="0" err="1" smtClean="0"/>
              <a:t>Abanindranath</a:t>
            </a:r>
            <a:r>
              <a:rPr lang="en-US" dirty="0" smtClean="0"/>
              <a:t> Tagore – printed image – looked like a saint – ascetic figure – calm &amp; composed</a:t>
            </a:r>
          </a:p>
          <a:p>
            <a:r>
              <a:rPr lang="en-US" dirty="0" smtClean="0"/>
              <a:t>Revive of folklore by Rabindranath Tagore </a:t>
            </a:r>
          </a:p>
          <a:p>
            <a:r>
              <a:rPr lang="en-US" dirty="0" err="1" smtClean="0"/>
              <a:t>Natesa</a:t>
            </a:r>
            <a:r>
              <a:rPr lang="en-US" dirty="0" smtClean="0"/>
              <a:t> </a:t>
            </a:r>
            <a:r>
              <a:rPr lang="en-US" dirty="0" err="1" smtClean="0"/>
              <a:t>Sastri</a:t>
            </a:r>
            <a:r>
              <a:rPr lang="en-US" dirty="0" smtClean="0"/>
              <a:t> wrote a book called “ The folklore of southern India”</a:t>
            </a:r>
          </a:p>
          <a:p>
            <a:pPr marL="0" indent="0">
              <a:buNone/>
            </a:pPr>
            <a:r>
              <a:rPr lang="en-US" dirty="0" smtClean="0"/>
              <a:t>TRICOLOUR Flag</a:t>
            </a:r>
          </a:p>
          <a:p>
            <a:r>
              <a:rPr lang="en-US" dirty="0" smtClean="0"/>
              <a:t>Red, Green &amp; Yellow – 8 lotus representing 8 provinces</a:t>
            </a:r>
          </a:p>
          <a:p>
            <a:r>
              <a:rPr lang="en-US" dirty="0" smtClean="0"/>
              <a:t> a crescent moon </a:t>
            </a:r>
          </a:p>
          <a:p>
            <a:r>
              <a:rPr lang="en-US" dirty="0" smtClean="0"/>
              <a:t>Gandhi’s tri </a:t>
            </a:r>
            <a:r>
              <a:rPr lang="en-US" dirty="0" err="1" smtClean="0"/>
              <a:t>colour</a:t>
            </a:r>
            <a:r>
              <a:rPr lang="en-US" dirty="0" smtClean="0"/>
              <a:t> flag – </a:t>
            </a:r>
            <a:r>
              <a:rPr lang="en-US" dirty="0" err="1" smtClean="0"/>
              <a:t>reg</a:t>
            </a:r>
            <a:r>
              <a:rPr lang="en-US" dirty="0" smtClean="0"/>
              <a:t> -3 religions ( Hindu, Muslim &amp; Christians) – self reliant  - spinning wheel </a:t>
            </a:r>
          </a:p>
          <a:p>
            <a:endParaRPr lang="en-US" dirty="0" smtClean="0"/>
          </a:p>
          <a:p>
            <a:endParaRPr lang="en-US" dirty="0" smtClean="0"/>
          </a:p>
          <a:p>
            <a:endParaRPr lang="en-US" dirty="0"/>
          </a:p>
        </p:txBody>
      </p:sp>
    </p:spTree>
    <p:extLst>
      <p:ext uri="{BB962C8B-B14F-4D97-AF65-F5344CB8AC3E}">
        <p14:creationId xmlns:p14="http://schemas.microsoft.com/office/powerpoint/2010/main" val="20576909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Britishers distorted our History </a:t>
            </a:r>
          </a:p>
          <a:p>
            <a:r>
              <a:rPr lang="en-US" dirty="0" err="1" smtClean="0"/>
              <a:t>Bal</a:t>
            </a:r>
            <a:r>
              <a:rPr lang="en-US" dirty="0" smtClean="0"/>
              <a:t> </a:t>
            </a:r>
            <a:r>
              <a:rPr lang="en-US" dirty="0" err="1" smtClean="0"/>
              <a:t>gangadhar</a:t>
            </a:r>
            <a:r>
              <a:rPr lang="en-US" dirty="0" smtClean="0"/>
              <a:t> </a:t>
            </a:r>
            <a:r>
              <a:rPr lang="en-US" dirty="0" err="1" smtClean="0"/>
              <a:t>Tilak</a:t>
            </a:r>
            <a:r>
              <a:rPr lang="en-US" dirty="0" smtClean="0"/>
              <a:t> tried to develop a pride &amp; reinterpreted history</a:t>
            </a:r>
          </a:p>
          <a:p>
            <a:r>
              <a:rPr lang="en-US" dirty="0" smtClean="0"/>
              <a:t>He cultivated a sense of belongingness among people </a:t>
            </a:r>
            <a:endParaRPr lang="en-US" dirty="0"/>
          </a:p>
        </p:txBody>
      </p:sp>
    </p:spTree>
    <p:extLst>
      <p:ext uri="{BB962C8B-B14F-4D97-AF65-F5344CB8AC3E}">
        <p14:creationId xmlns:p14="http://schemas.microsoft.com/office/powerpoint/2010/main" val="16422253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3063"/>
          </a:xfrm>
        </p:spPr>
        <p:txBody>
          <a:bodyPr/>
          <a:lstStyle/>
          <a:p>
            <a:pPr algn="ctr"/>
            <a:r>
              <a:rPr lang="en-US" sz="3600" dirty="0" smtClean="0"/>
              <a:t>FAQ’s</a:t>
            </a:r>
            <a:endParaRPr lang="en-US" dirty="0"/>
          </a:p>
        </p:txBody>
      </p:sp>
      <p:sp>
        <p:nvSpPr>
          <p:cNvPr id="3" name="Content Placeholder 2"/>
          <p:cNvSpPr>
            <a:spLocks noGrp="1"/>
          </p:cNvSpPr>
          <p:nvPr>
            <p:ph idx="1"/>
          </p:nvPr>
        </p:nvSpPr>
        <p:spPr>
          <a:xfrm>
            <a:off x="838200" y="968188"/>
            <a:ext cx="10515600" cy="5208775"/>
          </a:xfrm>
        </p:spPr>
        <p:txBody>
          <a:bodyPr>
            <a:normAutofit lnSpcReduction="10000"/>
          </a:bodyPr>
          <a:lstStyle/>
          <a:p>
            <a:pPr marL="514350" indent="-514350">
              <a:buAutoNum type="arabicPeriod"/>
            </a:pPr>
            <a:r>
              <a:rPr lang="en-US" dirty="0" smtClean="0"/>
              <a:t>Define Satyagraha, </a:t>
            </a:r>
            <a:r>
              <a:rPr lang="en-US" dirty="0" err="1" smtClean="0"/>
              <a:t>Rowlatt</a:t>
            </a:r>
            <a:r>
              <a:rPr lang="en-US" dirty="0" smtClean="0"/>
              <a:t> Act, </a:t>
            </a:r>
            <a:r>
              <a:rPr lang="en-US" dirty="0" err="1" smtClean="0"/>
              <a:t>Jallianwala</a:t>
            </a:r>
            <a:r>
              <a:rPr lang="en-US" dirty="0" smtClean="0"/>
              <a:t> </a:t>
            </a:r>
            <a:r>
              <a:rPr lang="en-US" dirty="0" err="1" smtClean="0"/>
              <a:t>Bagh</a:t>
            </a:r>
            <a:r>
              <a:rPr lang="en-US" dirty="0" smtClean="0"/>
              <a:t>, </a:t>
            </a:r>
            <a:r>
              <a:rPr lang="en-US" dirty="0" err="1" smtClean="0"/>
              <a:t>Khilafat</a:t>
            </a:r>
            <a:r>
              <a:rPr lang="en-US" dirty="0" smtClean="0"/>
              <a:t> movement, </a:t>
            </a:r>
            <a:r>
              <a:rPr lang="en-US" dirty="0" err="1" smtClean="0"/>
              <a:t>Begar</a:t>
            </a:r>
            <a:r>
              <a:rPr lang="en-US" dirty="0" smtClean="0"/>
              <a:t>, Swaraj party, Alluri Sitaram Raju, </a:t>
            </a:r>
            <a:r>
              <a:rPr lang="en-US" dirty="0" err="1" smtClean="0"/>
              <a:t>simon</a:t>
            </a:r>
            <a:r>
              <a:rPr lang="en-US" dirty="0" smtClean="0"/>
              <a:t> commission , </a:t>
            </a:r>
            <a:r>
              <a:rPr lang="en-US" dirty="0" err="1" smtClean="0"/>
              <a:t>awadh</a:t>
            </a:r>
            <a:r>
              <a:rPr lang="en-US" dirty="0" smtClean="0"/>
              <a:t> </a:t>
            </a:r>
            <a:r>
              <a:rPr lang="en-US" dirty="0" err="1" smtClean="0"/>
              <a:t>kisan</a:t>
            </a:r>
            <a:r>
              <a:rPr lang="en-US" dirty="0" smtClean="0"/>
              <a:t> </a:t>
            </a:r>
            <a:r>
              <a:rPr lang="en-US" dirty="0" err="1" smtClean="0"/>
              <a:t>sabha</a:t>
            </a:r>
            <a:r>
              <a:rPr lang="en-US" dirty="0" smtClean="0"/>
              <a:t>, </a:t>
            </a:r>
            <a:r>
              <a:rPr lang="en-US" dirty="0" err="1" smtClean="0"/>
              <a:t>poona</a:t>
            </a:r>
            <a:r>
              <a:rPr lang="en-US" dirty="0" smtClean="0"/>
              <a:t> pact, </a:t>
            </a:r>
            <a:r>
              <a:rPr lang="en-US" dirty="0" err="1" smtClean="0"/>
              <a:t>nai</a:t>
            </a:r>
            <a:r>
              <a:rPr lang="en-US" dirty="0" smtClean="0"/>
              <a:t> dhobi </a:t>
            </a:r>
            <a:r>
              <a:rPr lang="en-US" dirty="0" err="1" smtClean="0"/>
              <a:t>bandh</a:t>
            </a:r>
            <a:r>
              <a:rPr lang="en-US" dirty="0" smtClean="0"/>
              <a:t>, Gandhi Irwin pact</a:t>
            </a:r>
          </a:p>
          <a:p>
            <a:pPr marL="514350" indent="-514350">
              <a:buAutoNum type="arabicPeriod"/>
            </a:pPr>
            <a:r>
              <a:rPr lang="en-US" dirty="0" smtClean="0"/>
              <a:t>First world war 1 Impact</a:t>
            </a:r>
          </a:p>
          <a:p>
            <a:pPr marL="514350" indent="-514350">
              <a:buAutoNum type="arabicPeriod"/>
            </a:pPr>
            <a:r>
              <a:rPr lang="en-US" dirty="0" smtClean="0"/>
              <a:t>Events responsible for the NCM / Idea of NCM / idea of different groups  (</a:t>
            </a:r>
            <a:r>
              <a:rPr lang="en-US" dirty="0" err="1" smtClean="0"/>
              <a:t>relgion</a:t>
            </a:r>
            <a:r>
              <a:rPr lang="en-US" dirty="0" smtClean="0"/>
              <a:t>/caste)</a:t>
            </a:r>
          </a:p>
          <a:p>
            <a:pPr marL="514350" indent="-514350">
              <a:buAutoNum type="arabicPeriod"/>
            </a:pPr>
            <a:r>
              <a:rPr lang="en-US" dirty="0" smtClean="0"/>
              <a:t>Civil Disobedience movement ( salt as a symbol / participation/</a:t>
            </a:r>
            <a:r>
              <a:rPr lang="en-US" dirty="0" err="1" smtClean="0"/>
              <a:t>govt</a:t>
            </a:r>
            <a:r>
              <a:rPr lang="en-US" dirty="0" smtClean="0"/>
              <a:t>/reactions)</a:t>
            </a:r>
          </a:p>
          <a:p>
            <a:pPr marL="514350" indent="-514350">
              <a:buAutoNum type="arabicPeriod"/>
            </a:pPr>
            <a:r>
              <a:rPr lang="en-US" dirty="0" smtClean="0"/>
              <a:t>Limitations of </a:t>
            </a:r>
            <a:r>
              <a:rPr lang="en-US" dirty="0"/>
              <a:t>Civil Disobedience movement </a:t>
            </a:r>
            <a:endParaRPr lang="en-US" dirty="0" smtClean="0"/>
          </a:p>
          <a:p>
            <a:pPr marL="514350" indent="-514350">
              <a:buAutoNum type="arabicPeriod"/>
            </a:pPr>
            <a:r>
              <a:rPr lang="en-US" dirty="0" smtClean="0"/>
              <a:t>Difference between NCM &amp; CDM</a:t>
            </a:r>
          </a:p>
          <a:p>
            <a:pPr marL="514350" indent="-514350">
              <a:buAutoNum type="arabicPeriod"/>
            </a:pPr>
            <a:r>
              <a:rPr lang="en-US" dirty="0" smtClean="0"/>
              <a:t>Steps taken to create a sense of collective belongingness.</a:t>
            </a:r>
          </a:p>
          <a:p>
            <a:pPr marL="0" indent="0">
              <a:buNone/>
            </a:pPr>
            <a:endParaRPr lang="en-US" dirty="0"/>
          </a:p>
        </p:txBody>
      </p:sp>
    </p:spTree>
    <p:extLst>
      <p:ext uri="{BB962C8B-B14F-4D97-AF65-F5344CB8AC3E}">
        <p14:creationId xmlns:p14="http://schemas.microsoft.com/office/powerpoint/2010/main" val="10985391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7600" y="925513"/>
            <a:ext cx="4876800" cy="4876800"/>
          </a:xfrm>
        </p:spPr>
      </p:pic>
    </p:spTree>
    <p:extLst>
      <p:ext uri="{BB962C8B-B14F-4D97-AF65-F5344CB8AC3E}">
        <p14:creationId xmlns:p14="http://schemas.microsoft.com/office/powerpoint/2010/main" val="4278566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2012"/>
            <a:ext cx="10515600" cy="5544951"/>
          </a:xfrm>
        </p:spPr>
        <p:txBody>
          <a:bodyPr>
            <a:normAutofit lnSpcReduction="10000"/>
          </a:bodyPr>
          <a:lstStyle/>
          <a:p>
            <a:r>
              <a:rPr lang="en-US" dirty="0" smtClean="0"/>
              <a:t>Idea of Nation states (we find a boundary &amp; its depicted as India)</a:t>
            </a:r>
          </a:p>
          <a:p>
            <a:r>
              <a:rPr lang="en-US" dirty="0" smtClean="0"/>
              <a:t>During Monarchy there was not defined boundaries- fluctuating boundaries – people should have collective belongingness</a:t>
            </a:r>
          </a:p>
          <a:p>
            <a:r>
              <a:rPr lang="en-US" dirty="0" smtClean="0"/>
              <a:t>Nation states – creates a common identity &amp; belongingness</a:t>
            </a:r>
          </a:p>
          <a:p>
            <a:r>
              <a:rPr lang="en-US" dirty="0" smtClean="0"/>
              <a:t>New symbols, icons, new songs &amp; ideas (flag, National Anthem, feeling)</a:t>
            </a:r>
          </a:p>
          <a:p>
            <a:r>
              <a:rPr lang="en-US" dirty="0" smtClean="0"/>
              <a:t>Point to develop nationalism was due to colonial rule.</a:t>
            </a:r>
          </a:p>
          <a:p>
            <a:r>
              <a:rPr lang="en-US" dirty="0" smtClean="0"/>
              <a:t>Anti colonial sentiments started to emerge</a:t>
            </a:r>
          </a:p>
          <a:p>
            <a:r>
              <a:rPr lang="en-US" dirty="0" smtClean="0"/>
              <a:t>People wanted to be free &amp; the Great Revolt of 1857 was a spark of mutiny</a:t>
            </a:r>
          </a:p>
          <a:p>
            <a:r>
              <a:rPr lang="en-US" dirty="0" smtClean="0"/>
              <a:t>The notion of Freedom for each class &amp; group - peasants to jamindars </a:t>
            </a:r>
          </a:p>
          <a:p>
            <a:r>
              <a:rPr lang="en-US" dirty="0" smtClean="0"/>
              <a:t>People were united to fight against Britishers </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153397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722"/>
          </a:xfrm>
        </p:spPr>
        <p:txBody>
          <a:bodyPr>
            <a:normAutofit/>
          </a:bodyPr>
          <a:lstStyle/>
          <a:p>
            <a:pPr algn="ctr"/>
            <a:r>
              <a:rPr lang="en-US" sz="2800" b="1" dirty="0" smtClean="0"/>
              <a:t>1. First world War &amp; Impact of Nationalism </a:t>
            </a:r>
            <a:endParaRPr lang="en-US" sz="2800" b="1" dirty="0"/>
          </a:p>
        </p:txBody>
      </p:sp>
      <p:sp>
        <p:nvSpPr>
          <p:cNvPr id="3" name="Content Placeholder 2"/>
          <p:cNvSpPr>
            <a:spLocks noGrp="1"/>
          </p:cNvSpPr>
          <p:nvPr>
            <p:ph idx="1"/>
          </p:nvPr>
        </p:nvSpPr>
        <p:spPr>
          <a:xfrm>
            <a:off x="838200" y="927848"/>
            <a:ext cx="10515600" cy="5249115"/>
          </a:xfrm>
        </p:spPr>
        <p:txBody>
          <a:bodyPr>
            <a:normAutofit fontScale="92500"/>
          </a:bodyPr>
          <a:lstStyle/>
          <a:p>
            <a:r>
              <a:rPr lang="en-US" dirty="0" smtClean="0"/>
              <a:t>First world War took place 1914-1918 – created new economic &amp; political impact</a:t>
            </a:r>
          </a:p>
          <a:p>
            <a:r>
              <a:rPr lang="en-US" dirty="0" smtClean="0"/>
              <a:t>Defence expenditure hiked for the Britishers – fulfilled by increasing taxes &amp; loans </a:t>
            </a:r>
          </a:p>
          <a:p>
            <a:r>
              <a:rPr lang="en-US" dirty="0" smtClean="0"/>
              <a:t>When taxes increased – price of essential commodities increased ( food crops, clothing) – prices were doubled in 1913-1918</a:t>
            </a:r>
          </a:p>
          <a:p>
            <a:r>
              <a:rPr lang="en-US" dirty="0" smtClean="0"/>
              <a:t>Impact – extreme hardships for common man – influenza – epidemic - famines </a:t>
            </a:r>
          </a:p>
          <a:p>
            <a:r>
              <a:rPr lang="en-US" dirty="0" smtClean="0"/>
              <a:t>During WW 1 – soldiers were needed – forced recruitment – caused widespread anger</a:t>
            </a:r>
          </a:p>
          <a:p>
            <a:r>
              <a:rPr lang="en-US" dirty="0" smtClean="0"/>
              <a:t>Crop failure- shortage of food – Britishers - Diverted food grains to Europe </a:t>
            </a:r>
          </a:p>
          <a:p>
            <a:r>
              <a:rPr lang="en-US" dirty="0" smtClean="0"/>
              <a:t>Emergence of new leaders with new mode of struggle</a:t>
            </a:r>
          </a:p>
          <a:p>
            <a:pPr marL="0" indent="0">
              <a:buNone/>
            </a:pPr>
            <a:endParaRPr lang="en-US" dirty="0"/>
          </a:p>
        </p:txBody>
      </p:sp>
    </p:spTree>
    <p:extLst>
      <p:ext uri="{BB962C8B-B14F-4D97-AF65-F5344CB8AC3E}">
        <p14:creationId xmlns:p14="http://schemas.microsoft.com/office/powerpoint/2010/main" val="1426512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193"/>
          </a:xfrm>
        </p:spPr>
        <p:txBody>
          <a:bodyPr>
            <a:normAutofit/>
          </a:bodyPr>
          <a:lstStyle/>
          <a:p>
            <a:pPr algn="ctr"/>
            <a:r>
              <a:rPr lang="en-US" sz="2800" b="1" dirty="0" smtClean="0"/>
              <a:t>The idea of Satyagraha &amp; its Application</a:t>
            </a:r>
            <a:endParaRPr lang="en-US" sz="2800" b="1" dirty="0"/>
          </a:p>
        </p:txBody>
      </p:sp>
      <p:sp>
        <p:nvSpPr>
          <p:cNvPr id="3" name="Content Placeholder 2"/>
          <p:cNvSpPr>
            <a:spLocks noGrp="1"/>
          </p:cNvSpPr>
          <p:nvPr>
            <p:ph idx="1"/>
          </p:nvPr>
        </p:nvSpPr>
        <p:spPr>
          <a:xfrm>
            <a:off x="838200" y="1183341"/>
            <a:ext cx="10515600" cy="5311588"/>
          </a:xfrm>
        </p:spPr>
        <p:txBody>
          <a:bodyPr/>
          <a:lstStyle/>
          <a:p>
            <a:r>
              <a:rPr lang="en-US" dirty="0" smtClean="0"/>
              <a:t>Mahatma Gandhi arrived in India January 1915 – returned from South Africa – brings an ideology – fought against racial discrimination – movements were based on Satyagraha. </a:t>
            </a:r>
          </a:p>
          <a:p>
            <a:r>
              <a:rPr lang="en-US" dirty="0" smtClean="0"/>
              <a:t>Novel method of agitation &amp; protest based on truth and non-violence was known as Satyagraha. </a:t>
            </a:r>
          </a:p>
          <a:p>
            <a:r>
              <a:rPr lang="en-US" dirty="0" smtClean="0"/>
              <a:t>Satya – truth /  agraha – to hold firm (truly engaged) </a:t>
            </a:r>
          </a:p>
          <a:p>
            <a:r>
              <a:rPr lang="en-US" dirty="0" smtClean="0"/>
              <a:t> </a:t>
            </a:r>
            <a:r>
              <a:rPr lang="en-US" b="1" dirty="0" smtClean="0">
                <a:solidFill>
                  <a:srgbClr val="C00000"/>
                </a:solidFill>
              </a:rPr>
              <a:t>Philosophy</a:t>
            </a:r>
            <a:r>
              <a:rPr lang="en-US" dirty="0" smtClean="0"/>
              <a:t>- if the cause is true, struggle is against injustice then physical force is not required to fight against the oppressor. Oppressor should be persuaded to see the truth instead of being forced to accept truth through the use of violence. – soul transformation </a:t>
            </a:r>
          </a:p>
          <a:p>
            <a:endParaRPr lang="en-US" dirty="0" smtClean="0"/>
          </a:p>
          <a:p>
            <a:pPr marL="0" indent="0">
              <a:buNone/>
            </a:pPr>
            <a:endParaRPr lang="en-US" dirty="0"/>
          </a:p>
        </p:txBody>
      </p:sp>
    </p:spTree>
    <p:extLst>
      <p:ext uri="{BB962C8B-B14F-4D97-AF65-F5344CB8AC3E}">
        <p14:creationId xmlns:p14="http://schemas.microsoft.com/office/powerpoint/2010/main" val="2591127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87" y="377371"/>
            <a:ext cx="11161484" cy="5799592"/>
          </a:xfrm>
        </p:spPr>
        <p:txBody>
          <a:bodyPr>
            <a:normAutofit/>
          </a:bodyPr>
          <a:lstStyle/>
          <a:p>
            <a:pPr marL="0" indent="0">
              <a:buNone/>
            </a:pPr>
            <a:r>
              <a:rPr lang="en-US" dirty="0" smtClean="0"/>
              <a:t>Experiments conducted by Gandhiji</a:t>
            </a:r>
          </a:p>
          <a:p>
            <a:pPr marL="290513" indent="-290513">
              <a:buAutoNum type="arabicPeriod"/>
            </a:pPr>
            <a:r>
              <a:rPr lang="en-US" sz="2400" b="1" dirty="0" smtClean="0"/>
              <a:t>Champaran 1916 (Bihar) – Indigo Plantation – met Dr. </a:t>
            </a:r>
            <a:r>
              <a:rPr lang="en-US" sz="2400" b="1" dirty="0" err="1" smtClean="0"/>
              <a:t>Rajendra</a:t>
            </a:r>
            <a:r>
              <a:rPr lang="en-US" sz="2400" b="1" dirty="0" smtClean="0"/>
              <a:t> Prasad </a:t>
            </a:r>
          </a:p>
          <a:p>
            <a:pPr lvl="1"/>
            <a:r>
              <a:rPr lang="en-US" sz="2000" dirty="0" smtClean="0"/>
              <a:t>Britishers forced farmers to cultivate indigo &amp; sent Indigo to their countries</a:t>
            </a:r>
          </a:p>
          <a:p>
            <a:pPr lvl="1"/>
            <a:r>
              <a:rPr lang="en-US" sz="2000" dirty="0" smtClean="0"/>
              <a:t>Quality of soil worsened</a:t>
            </a:r>
          </a:p>
          <a:p>
            <a:pPr lvl="1"/>
            <a:r>
              <a:rPr lang="en-US" sz="2000" dirty="0" smtClean="0"/>
              <a:t>Artificial indigo – synthetic dye produced  </a:t>
            </a:r>
          </a:p>
          <a:p>
            <a:pPr lvl="1"/>
            <a:r>
              <a:rPr lang="en-US" sz="2000" dirty="0" smtClean="0"/>
              <a:t>Britishers asked the people to stop indigo cultivation </a:t>
            </a:r>
          </a:p>
          <a:p>
            <a:pPr lvl="1"/>
            <a:r>
              <a:rPr lang="en-US" sz="2000" dirty="0" smtClean="0"/>
              <a:t>Compensation by Britishers were less</a:t>
            </a:r>
          </a:p>
          <a:p>
            <a:pPr lvl="1"/>
            <a:r>
              <a:rPr lang="en-US" sz="2000" dirty="0" smtClean="0"/>
              <a:t>Gandhiji supported and got a little more of compensation </a:t>
            </a:r>
          </a:p>
          <a:p>
            <a:pPr lvl="1"/>
            <a:r>
              <a:rPr lang="en-US" sz="2000" dirty="0" smtClean="0"/>
              <a:t>Gandhiji’s first victory against Britishers. </a:t>
            </a:r>
          </a:p>
          <a:p>
            <a:pPr marL="457200" lvl="1" indent="-457200">
              <a:buNone/>
            </a:pPr>
            <a:r>
              <a:rPr lang="en-US" b="1" dirty="0" smtClean="0"/>
              <a:t>2. </a:t>
            </a:r>
            <a:r>
              <a:rPr lang="en-US" b="1" dirty="0" err="1" smtClean="0"/>
              <a:t>Kheda</a:t>
            </a:r>
            <a:r>
              <a:rPr lang="en-US" b="1" dirty="0" smtClean="0"/>
              <a:t> Gujarat – Peasants affected by crop failure – 1916 – </a:t>
            </a:r>
            <a:r>
              <a:rPr lang="en-US" sz="2000" b="1" dirty="0" smtClean="0"/>
              <a:t>met </a:t>
            </a:r>
            <a:r>
              <a:rPr lang="en-US" sz="2000" b="1" dirty="0" err="1" smtClean="0"/>
              <a:t>Sardar</a:t>
            </a:r>
            <a:r>
              <a:rPr lang="en-US" sz="2000" b="1" dirty="0" smtClean="0"/>
              <a:t> </a:t>
            </a:r>
            <a:r>
              <a:rPr lang="en-US" sz="2000" b="1" dirty="0" err="1" smtClean="0"/>
              <a:t>Vallabhai</a:t>
            </a:r>
            <a:r>
              <a:rPr lang="en-US" sz="2000" b="1" dirty="0" smtClean="0"/>
              <a:t> Patel</a:t>
            </a:r>
          </a:p>
          <a:p>
            <a:pPr marL="457200" lvl="1" indent="7938">
              <a:tabLst>
                <a:tab pos="406400" algn="l"/>
                <a:tab pos="465138" algn="l"/>
              </a:tabLst>
            </a:pPr>
            <a:r>
              <a:rPr lang="en-US" sz="2000" dirty="0" smtClean="0"/>
              <a:t>Crop failure </a:t>
            </a:r>
          </a:p>
          <a:p>
            <a:pPr marL="457200" lvl="1" indent="7938"/>
            <a:r>
              <a:rPr lang="en-US" sz="2000" dirty="0" smtClean="0"/>
              <a:t>Tax could not be paid </a:t>
            </a:r>
          </a:p>
          <a:p>
            <a:pPr marL="457200" lvl="1" indent="7938"/>
            <a:r>
              <a:rPr lang="en-US" sz="2000" dirty="0" smtClean="0"/>
              <a:t>Plague broke out</a:t>
            </a:r>
          </a:p>
          <a:p>
            <a:pPr marL="0" lvl="1" indent="0">
              <a:buNone/>
            </a:pPr>
            <a:r>
              <a:rPr lang="en-US" b="1" dirty="0" smtClean="0"/>
              <a:t>3. Ahmedabad - 1918</a:t>
            </a:r>
          </a:p>
          <a:p>
            <a:pPr marL="342900" lvl="1" indent="-342900"/>
            <a:r>
              <a:rPr lang="en-US" sz="2000" dirty="0" smtClean="0"/>
              <a:t>Movement against cotton mill owners</a:t>
            </a:r>
          </a:p>
          <a:p>
            <a:pPr marL="342900" lvl="1" indent="-342900"/>
            <a:r>
              <a:rPr lang="en-US" sz="2000" dirty="0" smtClean="0"/>
              <a:t>Supported workers to get more compensation </a:t>
            </a:r>
          </a:p>
          <a:p>
            <a:pPr marL="0" lvl="1" indent="0">
              <a:buNone/>
            </a:pPr>
            <a:endParaRPr lang="en-US" dirty="0"/>
          </a:p>
        </p:txBody>
      </p:sp>
    </p:spTree>
    <p:extLst>
      <p:ext uri="{BB962C8B-B14F-4D97-AF65-F5344CB8AC3E}">
        <p14:creationId xmlns:p14="http://schemas.microsoft.com/office/powerpoint/2010/main" val="3069909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1218"/>
          </a:xfrm>
        </p:spPr>
        <p:txBody>
          <a:bodyPr>
            <a:normAutofit fontScale="90000"/>
          </a:bodyPr>
          <a:lstStyle/>
          <a:p>
            <a:pPr algn="ctr"/>
            <a:r>
              <a:rPr lang="en-US" b="1" dirty="0" smtClean="0"/>
              <a:t>1 (</a:t>
            </a:r>
            <a:r>
              <a:rPr lang="en-US" b="1" dirty="0" err="1" smtClean="0"/>
              <a:t>i</a:t>
            </a:r>
            <a:r>
              <a:rPr lang="en-US" b="1" dirty="0" smtClean="0"/>
              <a:t>)Rowlatt Act</a:t>
            </a:r>
            <a:br>
              <a:rPr lang="en-US" b="1" dirty="0" smtClean="0"/>
            </a:br>
            <a:endParaRPr lang="en-US" b="1" dirty="0"/>
          </a:p>
        </p:txBody>
      </p:sp>
      <p:sp>
        <p:nvSpPr>
          <p:cNvPr id="3" name="Content Placeholder 2"/>
          <p:cNvSpPr>
            <a:spLocks noGrp="1"/>
          </p:cNvSpPr>
          <p:nvPr>
            <p:ph idx="1"/>
          </p:nvPr>
        </p:nvSpPr>
        <p:spPr>
          <a:xfrm>
            <a:off x="529771" y="1088572"/>
            <a:ext cx="11132457" cy="5422220"/>
          </a:xfrm>
        </p:spPr>
        <p:txBody>
          <a:bodyPr/>
          <a:lstStyle/>
          <a:p>
            <a:r>
              <a:rPr lang="en-US" sz="2400" dirty="0" smtClean="0"/>
              <a:t>Britishers passed an act stating that Political prisoners could be detained in prison for two years without any trial.</a:t>
            </a:r>
          </a:p>
          <a:p>
            <a:r>
              <a:rPr lang="en-US" sz="2400" dirty="0" smtClean="0"/>
              <a:t>After 2 years trial will be conducted – unjust law</a:t>
            </a:r>
          </a:p>
          <a:p>
            <a:r>
              <a:rPr lang="en-US" sz="2400" dirty="0" smtClean="0"/>
              <a:t>Gandhiji opposed this unjust law through Satyagraha</a:t>
            </a:r>
          </a:p>
          <a:p>
            <a:r>
              <a:rPr lang="en-US" sz="2400" dirty="0" smtClean="0"/>
              <a:t>6</a:t>
            </a:r>
            <a:r>
              <a:rPr lang="en-US" sz="2400" baseline="30000" dirty="0" smtClean="0"/>
              <a:t>th</a:t>
            </a:r>
            <a:r>
              <a:rPr lang="en-US" sz="2400" dirty="0" smtClean="0"/>
              <a:t> April 1919 decided for Hartal / satyagraha</a:t>
            </a:r>
          </a:p>
          <a:p>
            <a:r>
              <a:rPr lang="en-US" sz="2400" dirty="0" smtClean="0"/>
              <a:t>It marked first non-cooperation movement </a:t>
            </a:r>
          </a:p>
          <a:p>
            <a:r>
              <a:rPr lang="en-US" sz="2400" dirty="0" smtClean="0"/>
              <a:t>This movement was against the Britishers in an organsied way – Rallies, strikes, protest</a:t>
            </a:r>
          </a:p>
          <a:p>
            <a:r>
              <a:rPr lang="en-US" sz="2400" dirty="0" smtClean="0"/>
              <a:t>10</a:t>
            </a:r>
            <a:r>
              <a:rPr lang="en-US" sz="2400" baseline="30000" dirty="0" smtClean="0"/>
              <a:t>th</a:t>
            </a:r>
            <a:r>
              <a:rPr lang="en-US" sz="2400" dirty="0" smtClean="0"/>
              <a:t> April 1919, Britishers fired on peaceful procession at Amritsar – proved people to take up violence – attacked police station</a:t>
            </a:r>
          </a:p>
          <a:p>
            <a:endParaRPr lang="en-US" sz="2400" dirty="0" smtClean="0"/>
          </a:p>
          <a:p>
            <a:endParaRPr lang="en-US" sz="2400" dirty="0" smtClean="0"/>
          </a:p>
          <a:p>
            <a:endParaRPr lang="en-US" dirty="0"/>
          </a:p>
        </p:txBody>
      </p:sp>
    </p:spTree>
    <p:extLst>
      <p:ext uri="{BB962C8B-B14F-4D97-AF65-F5344CB8AC3E}">
        <p14:creationId xmlns:p14="http://schemas.microsoft.com/office/powerpoint/2010/main" val="3298525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1504"/>
          </a:xfrm>
        </p:spPr>
        <p:txBody>
          <a:bodyPr>
            <a:normAutofit/>
          </a:bodyPr>
          <a:lstStyle/>
          <a:p>
            <a:r>
              <a:rPr lang="en-US" sz="3200" dirty="0" smtClean="0"/>
              <a:t>1 (II) Jallianwala </a:t>
            </a:r>
            <a:r>
              <a:rPr lang="en-US" sz="3200" dirty="0" err="1" smtClean="0"/>
              <a:t>Bagh</a:t>
            </a:r>
            <a:r>
              <a:rPr lang="en-US" sz="3200" dirty="0" smtClean="0"/>
              <a:t> Massacre</a:t>
            </a:r>
            <a:endParaRPr lang="en-US" sz="3200" dirty="0"/>
          </a:p>
        </p:txBody>
      </p:sp>
      <p:sp>
        <p:nvSpPr>
          <p:cNvPr id="3" name="Content Placeholder 2"/>
          <p:cNvSpPr>
            <a:spLocks noGrp="1"/>
          </p:cNvSpPr>
          <p:nvPr>
            <p:ph idx="1"/>
          </p:nvPr>
        </p:nvSpPr>
        <p:spPr>
          <a:xfrm>
            <a:off x="726860" y="1610360"/>
            <a:ext cx="7583423" cy="4992146"/>
          </a:xfrm>
        </p:spPr>
        <p:txBody>
          <a:bodyPr>
            <a:normAutofit/>
          </a:bodyPr>
          <a:lstStyle/>
          <a:p>
            <a:r>
              <a:rPr lang="en-US" dirty="0" smtClean="0"/>
              <a:t>Violence broke out from Rowlatt Act</a:t>
            </a:r>
          </a:p>
          <a:p>
            <a:r>
              <a:rPr lang="en-US" dirty="0" smtClean="0"/>
              <a:t>Martial law was imposed- curfew</a:t>
            </a:r>
          </a:p>
          <a:p>
            <a:r>
              <a:rPr lang="en-US" dirty="0" smtClean="0"/>
              <a:t>On 13</a:t>
            </a:r>
            <a:r>
              <a:rPr lang="en-US" baseline="30000" dirty="0" smtClean="0"/>
              <a:t>th</a:t>
            </a:r>
            <a:r>
              <a:rPr lang="en-US" dirty="0" smtClean="0"/>
              <a:t> April people gathered in Jallianwala </a:t>
            </a:r>
            <a:r>
              <a:rPr lang="en-US" dirty="0" err="1" smtClean="0"/>
              <a:t>Bagh</a:t>
            </a:r>
            <a:r>
              <a:rPr lang="en-US" dirty="0" smtClean="0"/>
              <a:t>  - reason was </a:t>
            </a:r>
            <a:r>
              <a:rPr lang="en-US" dirty="0" err="1" smtClean="0"/>
              <a:t>Baisakhi</a:t>
            </a:r>
            <a:r>
              <a:rPr lang="en-US" dirty="0" smtClean="0"/>
              <a:t> fair – harvest festival &amp; few came to protest– curfew was imposed </a:t>
            </a:r>
          </a:p>
          <a:p>
            <a:r>
              <a:rPr lang="en-US" dirty="0" smtClean="0"/>
              <a:t>General Dyer commanded to close the exit door – fired people </a:t>
            </a:r>
          </a:p>
          <a:p>
            <a:r>
              <a:rPr lang="en-US" dirty="0" smtClean="0"/>
              <a:t>Many people died few jumped in to the well </a:t>
            </a:r>
          </a:p>
          <a:p>
            <a:pPr marL="0" indent="0">
              <a:buNone/>
            </a:pPr>
            <a:endParaRPr lang="en-US" dirty="0" smtClean="0"/>
          </a:p>
          <a:p>
            <a:endParaRPr lang="en-US" dirty="0" smtClean="0"/>
          </a:p>
          <a:p>
            <a:endParaRPr lang="en-US" dirty="0"/>
          </a:p>
        </p:txBody>
      </p:sp>
      <p:pic>
        <p:nvPicPr>
          <p:cNvPr id="1026" name="Picture 2" descr="Jallianwala Bagh massacre: Researchers list 547 deaths, 159 mor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0283" y="242046"/>
            <a:ext cx="3778623" cy="6104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067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9616"/>
          </a:xfrm>
        </p:spPr>
        <p:txBody>
          <a:bodyPr>
            <a:normAutofit fontScale="90000"/>
          </a:bodyPr>
          <a:lstStyle/>
          <a:p>
            <a:pPr algn="ctr"/>
            <a:r>
              <a:rPr lang="en-US" sz="4000" dirty="0" smtClean="0"/>
              <a:t>1 (iii) Khilafat Movement </a:t>
            </a:r>
            <a:endParaRPr lang="en-US" sz="4000" dirty="0"/>
          </a:p>
        </p:txBody>
      </p:sp>
      <p:sp>
        <p:nvSpPr>
          <p:cNvPr id="3" name="Content Placeholder 2"/>
          <p:cNvSpPr>
            <a:spLocks noGrp="1"/>
          </p:cNvSpPr>
          <p:nvPr>
            <p:ph idx="1"/>
          </p:nvPr>
        </p:nvSpPr>
        <p:spPr>
          <a:xfrm>
            <a:off x="838200" y="954742"/>
            <a:ext cx="10515600" cy="5222221"/>
          </a:xfrm>
        </p:spPr>
        <p:txBody>
          <a:bodyPr>
            <a:normAutofit/>
          </a:bodyPr>
          <a:lstStyle/>
          <a:p>
            <a:r>
              <a:rPr lang="en-US" sz="2400" dirty="0" smtClean="0"/>
              <a:t>Khalifa was the spiritual leader of Islam – Ottoman empire’s King– present day Turkey </a:t>
            </a:r>
          </a:p>
          <a:p>
            <a:r>
              <a:rPr lang="en-US" sz="2400" dirty="0" smtClean="0"/>
              <a:t>Defeated in World War I </a:t>
            </a:r>
          </a:p>
          <a:p>
            <a:r>
              <a:rPr lang="en-US" sz="2400" dirty="0" smtClean="0"/>
              <a:t>Rumours spread that peace treaties will be signed – unjust law may be passed</a:t>
            </a:r>
          </a:p>
          <a:p>
            <a:r>
              <a:rPr lang="en-US" sz="2400" dirty="0" smtClean="0"/>
              <a:t>Disrespect of Muslims – Muslims were angry </a:t>
            </a:r>
          </a:p>
          <a:p>
            <a:r>
              <a:rPr lang="en-US" sz="2400" dirty="0" smtClean="0"/>
              <a:t>Muslim masses protested against British due to </a:t>
            </a:r>
            <a:r>
              <a:rPr lang="en-US" sz="2400" dirty="0" err="1" smtClean="0"/>
              <a:t>rumours</a:t>
            </a:r>
            <a:r>
              <a:rPr lang="en-US" sz="2400" dirty="0" smtClean="0"/>
              <a:t> spread on peace treaties.</a:t>
            </a:r>
          </a:p>
          <a:p>
            <a:r>
              <a:rPr lang="en-US" sz="2400" dirty="0" smtClean="0"/>
              <a:t>March 1919 – Mohammed Ali &amp; </a:t>
            </a:r>
            <a:r>
              <a:rPr lang="en-US" sz="2400" dirty="0" err="1" smtClean="0"/>
              <a:t>Shaukat</a:t>
            </a:r>
            <a:r>
              <a:rPr lang="en-US" sz="2400" dirty="0" smtClean="0"/>
              <a:t> Ali , Mahatma Gandhi - Khilafat movement </a:t>
            </a:r>
          </a:p>
          <a:p>
            <a:r>
              <a:rPr lang="en-US" sz="2400" dirty="0" smtClean="0"/>
              <a:t>Unity of Muslims &amp; Hindus could be done.</a:t>
            </a:r>
          </a:p>
        </p:txBody>
      </p:sp>
    </p:spTree>
    <p:extLst>
      <p:ext uri="{BB962C8B-B14F-4D97-AF65-F5344CB8AC3E}">
        <p14:creationId xmlns:p14="http://schemas.microsoft.com/office/powerpoint/2010/main" val="3928888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TotalTime>
  <Words>2299</Words>
  <Application>Microsoft Office PowerPoint</Application>
  <PresentationFormat>Custom</PresentationFormat>
  <Paragraphs>238</Paragraphs>
  <Slides>29</Slides>
  <Notes>0</Notes>
  <HiddenSlides>1</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Academic Heights Public School, Karad 2023-24</vt:lpstr>
      <vt:lpstr>Nationalism in India - Checklist</vt:lpstr>
      <vt:lpstr>PowerPoint Presentation</vt:lpstr>
      <vt:lpstr>1. First world War &amp; Impact of Nationalism </vt:lpstr>
      <vt:lpstr>The idea of Satyagraha &amp; its Application</vt:lpstr>
      <vt:lpstr>PowerPoint Presentation</vt:lpstr>
      <vt:lpstr>1 (i)Rowlatt Act </vt:lpstr>
      <vt:lpstr>1 (II) Jallianwala Bagh Massacre</vt:lpstr>
      <vt:lpstr>1 (iii) Khilafat Movement </vt:lpstr>
      <vt:lpstr>PowerPoint Presentation</vt:lpstr>
      <vt:lpstr>2. Differing strands within the movement</vt:lpstr>
      <vt:lpstr>PowerPoint Presentation</vt:lpstr>
      <vt:lpstr>2.2Non Cooperation Movement in country side</vt:lpstr>
      <vt:lpstr>PowerPoint Presentation</vt:lpstr>
      <vt:lpstr>Alluri Sitaram Raju</vt:lpstr>
      <vt:lpstr>2.3NCM Plantation fields </vt:lpstr>
      <vt:lpstr>3. Civil Disobedience Movement </vt:lpstr>
      <vt:lpstr>PowerPoint Presentation</vt:lpstr>
      <vt:lpstr>3.1 The Salt March &amp; the Civil Disobedience Movement </vt:lpstr>
      <vt:lpstr>PowerPoint Presentation</vt:lpstr>
      <vt:lpstr>PowerPoint Presentation</vt:lpstr>
      <vt:lpstr>3.2 How participants saw the Civil Disobedience Movement</vt:lpstr>
      <vt:lpstr>PowerPoint Presentation</vt:lpstr>
      <vt:lpstr>3.3 Limitation of Civil Disobedience Movement</vt:lpstr>
      <vt:lpstr>PowerPoint Presentation</vt:lpstr>
      <vt:lpstr>4. Sense of collective belongingness (5M)</vt:lpstr>
      <vt:lpstr>PowerPoint Presentation</vt:lpstr>
      <vt:lpstr>FAQ’s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eashwar anand</dc:creator>
  <cp:lastModifiedBy>HP</cp:lastModifiedBy>
  <cp:revision>64</cp:revision>
  <dcterms:created xsi:type="dcterms:W3CDTF">2020-06-12T12:47:51Z</dcterms:created>
  <dcterms:modified xsi:type="dcterms:W3CDTF">2023-04-14T14:17:11Z</dcterms:modified>
</cp:coreProperties>
</file>