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5" r:id="rId4"/>
    <p:sldId id="258" r:id="rId5"/>
    <p:sldId id="263" r:id="rId6"/>
    <p:sldId id="266" r:id="rId7"/>
    <p:sldId id="260" r:id="rId8"/>
    <p:sldId id="276" r:id="rId9"/>
    <p:sldId id="267" r:id="rId10"/>
    <p:sldId id="268" r:id="rId11"/>
    <p:sldId id="269" r:id="rId12"/>
    <p:sldId id="270" r:id="rId13"/>
    <p:sldId id="273" r:id="rId14"/>
    <p:sldId id="272" r:id="rId15"/>
    <p:sldId id="277"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0000FF"/>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94660"/>
  </p:normalViewPr>
  <p:slideViewPr>
    <p:cSldViewPr snapToGrid="0">
      <p:cViewPr varScale="1">
        <p:scale>
          <a:sx n="74" d="100"/>
          <a:sy n="74" d="100"/>
        </p:scale>
        <p:origin x="-600"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39.7093" units="1/cm"/>
          <inkml:channelProperty channel="Y" name="resolution" value="39.58763" units="1/cm"/>
        </inkml:channelProperties>
      </inkml:inkSource>
      <inkml:timestamp xml:id="ts0" timeString="2020-04-24T06:02:20.66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6499 16371</inkml:trace>
</inkml:ink>
</file>

<file path=ppt/ink/ink2.xml><?xml version="1.0" encoding="utf-8"?>
<inkml:ink xmlns:inkml="http://www.w3.org/2003/InkML">
  <inkml:definitions>
    <inkml:context xml:id="ctx0">
      <inkml:inkSource xml:id="inkSrc0">
        <inkml:traceFormat>
          <inkml:channel name="X" type="integer" max="1366" units="cm"/>
          <inkml:channel name="Y" type="integer" max="768" units="cm"/>
        </inkml:traceFormat>
        <inkml:channelProperties>
          <inkml:channelProperty channel="X" name="resolution" value="39.7093" units="1/cm"/>
          <inkml:channelProperty channel="Y" name="resolution" value="39.58763" units="1/cm"/>
        </inkml:channelProperties>
      </inkml:inkSource>
      <inkml:timestamp xml:id="ts0" timeString="2020-04-24T06:16:13.33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28649 9649,'25'0,"0"0,0 0,-25-25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2D29D30-84CF-4A69-BD06-384C69058B42}" type="datetimeFigureOut">
              <a:rPr lang="en-US" smtClean="0"/>
              <a:pPr/>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C8E4A-5670-4562-8C0B-98935BA7DE2C}" type="slidenum">
              <a:rPr lang="en-US" smtClean="0"/>
              <a:pPr/>
              <a:t>‹#›</a:t>
            </a:fld>
            <a:endParaRPr lang="en-US"/>
          </a:p>
        </p:txBody>
      </p:sp>
    </p:spTree>
    <p:extLst>
      <p:ext uri="{BB962C8B-B14F-4D97-AF65-F5344CB8AC3E}">
        <p14:creationId xmlns:p14="http://schemas.microsoft.com/office/powerpoint/2010/main" val="19945464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D29D30-84CF-4A69-BD06-384C69058B42}" type="datetimeFigureOut">
              <a:rPr lang="en-US" smtClean="0"/>
              <a:pPr/>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C8E4A-5670-4562-8C0B-98935BA7DE2C}" type="slidenum">
              <a:rPr lang="en-US" smtClean="0"/>
              <a:pPr/>
              <a:t>‹#›</a:t>
            </a:fld>
            <a:endParaRPr lang="en-US"/>
          </a:p>
        </p:txBody>
      </p:sp>
    </p:spTree>
    <p:extLst>
      <p:ext uri="{BB962C8B-B14F-4D97-AF65-F5344CB8AC3E}">
        <p14:creationId xmlns:p14="http://schemas.microsoft.com/office/powerpoint/2010/main" val="1121144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D29D30-84CF-4A69-BD06-384C69058B42}" type="datetimeFigureOut">
              <a:rPr lang="en-US" smtClean="0"/>
              <a:pPr/>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C8E4A-5670-4562-8C0B-98935BA7DE2C}" type="slidenum">
              <a:rPr lang="en-US" smtClean="0"/>
              <a:pPr/>
              <a:t>‹#›</a:t>
            </a:fld>
            <a:endParaRPr lang="en-US"/>
          </a:p>
        </p:txBody>
      </p:sp>
    </p:spTree>
    <p:extLst>
      <p:ext uri="{BB962C8B-B14F-4D97-AF65-F5344CB8AC3E}">
        <p14:creationId xmlns:p14="http://schemas.microsoft.com/office/powerpoint/2010/main" val="1508803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D29D30-84CF-4A69-BD06-384C69058B42}" type="datetimeFigureOut">
              <a:rPr lang="en-US" smtClean="0"/>
              <a:pPr/>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C8E4A-5670-4562-8C0B-98935BA7DE2C}" type="slidenum">
              <a:rPr lang="en-US" smtClean="0"/>
              <a:pPr/>
              <a:t>‹#›</a:t>
            </a:fld>
            <a:endParaRPr lang="en-US"/>
          </a:p>
        </p:txBody>
      </p:sp>
    </p:spTree>
    <p:extLst>
      <p:ext uri="{BB962C8B-B14F-4D97-AF65-F5344CB8AC3E}">
        <p14:creationId xmlns:p14="http://schemas.microsoft.com/office/powerpoint/2010/main" val="1750585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D29D30-84CF-4A69-BD06-384C69058B42}" type="datetimeFigureOut">
              <a:rPr lang="en-US" smtClean="0"/>
              <a:pPr/>
              <a:t>4/14/2023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5C8E4A-5670-4562-8C0B-98935BA7DE2C}" type="slidenum">
              <a:rPr lang="en-US" smtClean="0"/>
              <a:pPr/>
              <a:t>‹#›</a:t>
            </a:fld>
            <a:endParaRPr lang="en-US"/>
          </a:p>
        </p:txBody>
      </p:sp>
    </p:spTree>
    <p:extLst>
      <p:ext uri="{BB962C8B-B14F-4D97-AF65-F5344CB8AC3E}">
        <p14:creationId xmlns:p14="http://schemas.microsoft.com/office/powerpoint/2010/main" val="3094654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D29D30-84CF-4A69-BD06-384C69058B42}" type="datetimeFigureOut">
              <a:rPr lang="en-US" smtClean="0"/>
              <a:pPr/>
              <a:t>4/14/2023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C8E4A-5670-4562-8C0B-98935BA7DE2C}" type="slidenum">
              <a:rPr lang="en-US" smtClean="0"/>
              <a:pPr/>
              <a:t>‹#›</a:t>
            </a:fld>
            <a:endParaRPr lang="en-US"/>
          </a:p>
        </p:txBody>
      </p:sp>
    </p:spTree>
    <p:extLst>
      <p:ext uri="{BB962C8B-B14F-4D97-AF65-F5344CB8AC3E}">
        <p14:creationId xmlns:p14="http://schemas.microsoft.com/office/powerpoint/2010/main" val="2093205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2D29D30-84CF-4A69-BD06-384C69058B42}" type="datetimeFigureOut">
              <a:rPr lang="en-US" smtClean="0"/>
              <a:pPr/>
              <a:t>4/14/2023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5C8E4A-5670-4562-8C0B-98935BA7DE2C}" type="slidenum">
              <a:rPr lang="en-US" smtClean="0"/>
              <a:pPr/>
              <a:t>‹#›</a:t>
            </a:fld>
            <a:endParaRPr lang="en-US"/>
          </a:p>
        </p:txBody>
      </p:sp>
    </p:spTree>
    <p:extLst>
      <p:ext uri="{BB962C8B-B14F-4D97-AF65-F5344CB8AC3E}">
        <p14:creationId xmlns:p14="http://schemas.microsoft.com/office/powerpoint/2010/main" val="1730680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D29D30-84CF-4A69-BD06-384C69058B42}" type="datetimeFigureOut">
              <a:rPr lang="en-US" smtClean="0"/>
              <a:pPr/>
              <a:t>4/14/2023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5C8E4A-5670-4562-8C0B-98935BA7DE2C}" type="slidenum">
              <a:rPr lang="en-US" smtClean="0"/>
              <a:pPr/>
              <a:t>‹#›</a:t>
            </a:fld>
            <a:endParaRPr lang="en-US"/>
          </a:p>
        </p:txBody>
      </p:sp>
    </p:spTree>
    <p:extLst>
      <p:ext uri="{BB962C8B-B14F-4D97-AF65-F5344CB8AC3E}">
        <p14:creationId xmlns:p14="http://schemas.microsoft.com/office/powerpoint/2010/main" val="1444524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D29D30-84CF-4A69-BD06-384C69058B42}" type="datetimeFigureOut">
              <a:rPr lang="en-US" smtClean="0"/>
              <a:pPr/>
              <a:t>4/14/2023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5C8E4A-5670-4562-8C0B-98935BA7DE2C}" type="slidenum">
              <a:rPr lang="en-US" smtClean="0"/>
              <a:pPr/>
              <a:t>‹#›</a:t>
            </a:fld>
            <a:endParaRPr lang="en-US"/>
          </a:p>
        </p:txBody>
      </p:sp>
    </p:spTree>
    <p:extLst>
      <p:ext uri="{BB962C8B-B14F-4D97-AF65-F5344CB8AC3E}">
        <p14:creationId xmlns:p14="http://schemas.microsoft.com/office/powerpoint/2010/main" val="3246985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D29D30-84CF-4A69-BD06-384C69058B42}" type="datetimeFigureOut">
              <a:rPr lang="en-US" smtClean="0"/>
              <a:pPr/>
              <a:t>4/14/2023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C8E4A-5670-4562-8C0B-98935BA7DE2C}" type="slidenum">
              <a:rPr lang="en-US" smtClean="0"/>
              <a:pPr/>
              <a:t>‹#›</a:t>
            </a:fld>
            <a:endParaRPr lang="en-US"/>
          </a:p>
        </p:txBody>
      </p:sp>
    </p:spTree>
    <p:extLst>
      <p:ext uri="{BB962C8B-B14F-4D97-AF65-F5344CB8AC3E}">
        <p14:creationId xmlns:p14="http://schemas.microsoft.com/office/powerpoint/2010/main" val="2400617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D29D30-84CF-4A69-BD06-384C69058B42}" type="datetimeFigureOut">
              <a:rPr lang="en-US" smtClean="0"/>
              <a:pPr/>
              <a:t>4/14/2023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5C8E4A-5670-4562-8C0B-98935BA7DE2C}" type="slidenum">
              <a:rPr lang="en-US" smtClean="0"/>
              <a:pPr/>
              <a:t>‹#›</a:t>
            </a:fld>
            <a:endParaRPr lang="en-US"/>
          </a:p>
        </p:txBody>
      </p:sp>
    </p:spTree>
    <p:extLst>
      <p:ext uri="{BB962C8B-B14F-4D97-AF65-F5344CB8AC3E}">
        <p14:creationId xmlns:p14="http://schemas.microsoft.com/office/powerpoint/2010/main" val="4289561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D29D30-84CF-4A69-BD06-384C69058B42}" type="datetimeFigureOut">
              <a:rPr lang="en-US" smtClean="0"/>
              <a:pPr/>
              <a:t>4/14/2023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5C8E4A-5670-4562-8C0B-98935BA7DE2C}" type="slidenum">
              <a:rPr lang="en-US" smtClean="0"/>
              <a:pPr/>
              <a:t>‹#›</a:t>
            </a:fld>
            <a:endParaRPr lang="en-US"/>
          </a:p>
        </p:txBody>
      </p:sp>
    </p:spTree>
    <p:extLst>
      <p:ext uri="{BB962C8B-B14F-4D97-AF65-F5344CB8AC3E}">
        <p14:creationId xmlns:p14="http://schemas.microsoft.com/office/powerpoint/2010/main" val="3052750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4694" y="-652649"/>
            <a:ext cx="9144000" cy="2387600"/>
          </a:xfrm>
        </p:spPr>
        <p:txBody>
          <a:bodyPr>
            <a:normAutofit/>
          </a:bodyPr>
          <a:lstStyle/>
          <a:p>
            <a:r>
              <a:rPr lang="en-US" sz="4000" b="1" dirty="0" smtClean="0">
                <a:solidFill>
                  <a:srgbClr val="FF0066"/>
                </a:solidFill>
              </a:rPr>
              <a:t>Academic Heights Public School, Karad</a:t>
            </a:r>
            <a:br>
              <a:rPr lang="en-US" sz="4000" b="1" dirty="0" smtClean="0">
                <a:solidFill>
                  <a:srgbClr val="FF0066"/>
                </a:solidFill>
              </a:rPr>
            </a:br>
            <a:r>
              <a:rPr lang="en-US" sz="4000" b="1" dirty="0" smtClean="0">
                <a:solidFill>
                  <a:srgbClr val="FF0066"/>
                </a:solidFill>
              </a:rPr>
              <a:t>2023-24</a:t>
            </a:r>
            <a:endParaRPr lang="en-US" sz="4000" b="1" dirty="0">
              <a:solidFill>
                <a:srgbClr val="FF0066"/>
              </a:solidFill>
            </a:endParaRPr>
          </a:p>
        </p:txBody>
      </p:sp>
      <p:sp>
        <p:nvSpPr>
          <p:cNvPr id="3" name="Subtitle 2"/>
          <p:cNvSpPr>
            <a:spLocks noGrp="1"/>
          </p:cNvSpPr>
          <p:nvPr>
            <p:ph type="subTitle" idx="1"/>
          </p:nvPr>
        </p:nvSpPr>
        <p:spPr>
          <a:xfrm>
            <a:off x="1228164" y="1492764"/>
            <a:ext cx="9144000" cy="3307976"/>
          </a:xfrm>
        </p:spPr>
        <p:txBody>
          <a:bodyPr>
            <a:normAutofit fontScale="77500" lnSpcReduction="20000"/>
          </a:bodyPr>
          <a:lstStyle/>
          <a:p>
            <a:endParaRPr lang="en-US" sz="3600" dirty="0" smtClean="0"/>
          </a:p>
          <a:p>
            <a:r>
              <a:rPr lang="en-US" sz="3600" b="1" dirty="0" smtClean="0">
                <a:solidFill>
                  <a:srgbClr val="00B050"/>
                </a:solidFill>
              </a:rPr>
              <a:t>						Grade X</a:t>
            </a:r>
          </a:p>
          <a:p>
            <a:r>
              <a:rPr lang="en-US" sz="3600" b="1" dirty="0" smtClean="0">
                <a:solidFill>
                  <a:srgbClr val="0000FF"/>
                </a:solidFill>
              </a:rPr>
              <a:t>						Sub: Economics</a:t>
            </a:r>
          </a:p>
          <a:p>
            <a:r>
              <a:rPr lang="en-US" sz="4100" b="1" dirty="0" smtClean="0">
                <a:solidFill>
                  <a:srgbClr val="FFFF00"/>
                </a:solidFill>
              </a:rPr>
              <a:t>						Ln – 1 Development</a:t>
            </a:r>
          </a:p>
          <a:p>
            <a:endParaRPr lang="en-US" sz="3600" dirty="0" smtClean="0"/>
          </a:p>
          <a:p>
            <a:endParaRPr lang="en-US" sz="3600" dirty="0"/>
          </a:p>
          <a:p>
            <a:r>
              <a:rPr lang="en-US" sz="3600" dirty="0" smtClean="0"/>
              <a:t>					</a:t>
            </a:r>
            <a:r>
              <a:rPr lang="en-US" sz="2800" b="1" i="1" dirty="0" smtClean="0">
                <a:solidFill>
                  <a:srgbClr val="9900CC"/>
                </a:solidFill>
              </a:rPr>
              <a:t>A Presentation by Ms. Priya Anandh</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941" y="1613647"/>
            <a:ext cx="5553635" cy="5002305"/>
          </a:xfrm>
          <a:prstGeom prst="rect">
            <a:avLst/>
          </a:prstGeom>
        </p:spPr>
      </p:pic>
    </p:spTree>
    <p:extLst>
      <p:ext uri="{BB962C8B-B14F-4D97-AF65-F5344CB8AC3E}">
        <p14:creationId xmlns:p14="http://schemas.microsoft.com/office/powerpoint/2010/main" val="35239936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2876"/>
            <a:ext cx="10515600" cy="757238"/>
          </a:xfrm>
        </p:spPr>
        <p:txBody>
          <a:bodyPr/>
          <a:lstStyle/>
          <a:p>
            <a:r>
              <a:rPr lang="en-US" sz="3600" dirty="0" smtClean="0"/>
              <a:t>5. Public Facilities</a:t>
            </a:r>
            <a:r>
              <a:rPr lang="en-US" dirty="0" smtClean="0"/>
              <a:t>		</a:t>
            </a:r>
            <a:endParaRPr lang="en-US" dirty="0"/>
          </a:p>
        </p:txBody>
      </p:sp>
      <p:sp>
        <p:nvSpPr>
          <p:cNvPr id="3" name="Content Placeholder 2"/>
          <p:cNvSpPr>
            <a:spLocks noGrp="1"/>
          </p:cNvSpPr>
          <p:nvPr>
            <p:ph idx="1"/>
          </p:nvPr>
        </p:nvSpPr>
        <p:spPr>
          <a:xfrm>
            <a:off x="528638" y="757238"/>
            <a:ext cx="11244262" cy="5419725"/>
          </a:xfrm>
        </p:spPr>
        <p:txBody>
          <a:bodyPr>
            <a:normAutofit/>
          </a:bodyPr>
          <a:lstStyle/>
          <a:p>
            <a:r>
              <a:rPr lang="en-US" sz="2400" dirty="0" smtClean="0"/>
              <a:t>Facilities like Health, Education &amp; Public Distribution System form an important part of Public facilities</a:t>
            </a:r>
          </a:p>
          <a:p>
            <a:r>
              <a:rPr lang="en-US" sz="2400" dirty="0" smtClean="0"/>
              <a:t>Money in the pocket cannot fetch all the goods services Eg: Money cannot buy you a pollution free environment. </a:t>
            </a:r>
            <a:endParaRPr lang="en-US" sz="2400" dirty="0"/>
          </a:p>
          <a:p>
            <a:r>
              <a:rPr lang="en-US" sz="2400" dirty="0" smtClean="0"/>
              <a:t>Money cannot protect us from infectious diseases. When there is a pandemic the government health system has to support the people. </a:t>
            </a:r>
          </a:p>
          <a:p>
            <a:r>
              <a:rPr lang="en-US" sz="2400" dirty="0" smtClean="0"/>
              <a:t>Education : Rural people send their children to school for Education clubbed with mid day meal scheme provided by the government. Schools are set up in all villages. When it comes to higher secondary school, many villages does not have the facility. So the children have to discontinue their education especially girls.</a:t>
            </a:r>
          </a:p>
          <a:p>
            <a:r>
              <a:rPr lang="en-US" sz="2400" dirty="0" smtClean="0"/>
              <a:t>Public Distribution System is also called “Ration Shops”. Food grains are provided at a low cost and other provisions are priced little lesser than the markets. </a:t>
            </a:r>
          </a:p>
          <a:p>
            <a:r>
              <a:rPr lang="en-US" sz="2400" b="1" dirty="0" smtClean="0">
                <a:solidFill>
                  <a:srgbClr val="0070C0"/>
                </a:solidFill>
              </a:rPr>
              <a:t>A census states that Tamil Nadu’s 90% of the rural population use ration shops where as in West Bengal only 35% use it. </a:t>
            </a:r>
          </a:p>
        </p:txBody>
      </p:sp>
      <mc:AlternateContent xmlns:mc="http://schemas.openxmlformats.org/markup-compatibility/2006" xmlns:p14="http://schemas.microsoft.com/office/powerpoint/2010/main">
        <mc:Choice Requires="p14">
          <p:contentPart p14:bwMode="auto" r:id="rId2">
            <p14:nvContentPartPr>
              <p14:cNvPr id="4" name="Ink 3"/>
              <p14:cNvContentPartPr/>
              <p14:nvPr/>
            </p14:nvContentPartPr>
            <p14:xfrm>
              <a:off x="10313640" y="3464640"/>
              <a:ext cx="27360" cy="9360"/>
            </p14:xfrm>
          </p:contentPart>
        </mc:Choice>
        <mc:Fallback xmlns="">
          <p:pic>
            <p:nvPicPr>
              <p:cNvPr id="4" name="Ink 3"/>
              <p:cNvPicPr/>
              <p:nvPr/>
            </p:nvPicPr>
            <p:blipFill>
              <a:blip r:embed="rId3"/>
              <a:stretch>
                <a:fillRect/>
              </a:stretch>
            </p:blipFill>
            <p:spPr>
              <a:xfrm>
                <a:off x="10297800" y="3401280"/>
                <a:ext cx="59040" cy="136080"/>
              </a:xfrm>
              <a:prstGeom prst="rect">
                <a:avLst/>
              </a:prstGeom>
            </p:spPr>
          </p:pic>
        </mc:Fallback>
      </mc:AlternateContent>
    </p:spTree>
    <p:extLst>
      <p:ext uri="{BB962C8B-B14F-4D97-AF65-F5344CB8AC3E}">
        <p14:creationId xmlns:p14="http://schemas.microsoft.com/office/powerpoint/2010/main" val="34915462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3563"/>
          </a:xfrm>
        </p:spPr>
        <p:txBody>
          <a:bodyPr>
            <a:normAutofit fontScale="90000"/>
          </a:bodyPr>
          <a:lstStyle/>
          <a:p>
            <a:r>
              <a:rPr lang="en-US" sz="3600" b="1" dirty="0" smtClean="0">
                <a:solidFill>
                  <a:srgbClr val="FF0000"/>
                </a:solidFill>
              </a:rPr>
              <a:t>6. Sustainability of Development</a:t>
            </a:r>
            <a:endParaRPr lang="en-US" sz="3600" b="1" dirty="0">
              <a:solidFill>
                <a:srgbClr val="FF0000"/>
              </a:solidFill>
            </a:endParaRPr>
          </a:p>
        </p:txBody>
      </p:sp>
      <p:sp>
        <p:nvSpPr>
          <p:cNvPr id="3" name="Content Placeholder 2"/>
          <p:cNvSpPr>
            <a:spLocks noGrp="1"/>
          </p:cNvSpPr>
          <p:nvPr>
            <p:ph idx="1"/>
          </p:nvPr>
        </p:nvSpPr>
        <p:spPr>
          <a:xfrm>
            <a:off x="838200" y="1300163"/>
            <a:ext cx="10515600" cy="4876800"/>
          </a:xfrm>
        </p:spPr>
        <p:txBody>
          <a:bodyPr/>
          <a:lstStyle/>
          <a:p>
            <a:r>
              <a:rPr lang="en-US" dirty="0" smtClean="0"/>
              <a:t>Sustainability: Definition : </a:t>
            </a:r>
            <a:r>
              <a:rPr lang="en-US" sz="2400" dirty="0">
                <a:solidFill>
                  <a:srgbClr val="0070C0"/>
                </a:solidFill>
              </a:rPr>
              <a:t>S</a:t>
            </a:r>
            <a:r>
              <a:rPr lang="en-US" sz="2400" dirty="0" smtClean="0">
                <a:solidFill>
                  <a:srgbClr val="0070C0"/>
                </a:solidFill>
              </a:rPr>
              <a:t>ustainable </a:t>
            </a:r>
            <a:r>
              <a:rPr lang="en-US" sz="2400" dirty="0">
                <a:solidFill>
                  <a:srgbClr val="0070C0"/>
                </a:solidFill>
              </a:rPr>
              <a:t>development as one that satisfies the needs of the present without adversely affecting the conditions for future generations</a:t>
            </a:r>
            <a:r>
              <a:rPr lang="en-US" sz="2400" dirty="0" smtClean="0">
                <a:solidFill>
                  <a:srgbClr val="0070C0"/>
                </a:solidFill>
              </a:rPr>
              <a:t>.</a:t>
            </a:r>
          </a:p>
          <a:p>
            <a:r>
              <a:rPr lang="en-US" sz="2400" dirty="0" smtClean="0">
                <a:solidFill>
                  <a:srgbClr val="0070C0"/>
                </a:solidFill>
              </a:rPr>
              <a:t>Eg 1. Overuse of Groundwater</a:t>
            </a:r>
          </a:p>
          <a:p>
            <a:pPr lvl="1"/>
            <a:r>
              <a:rPr lang="en-US" sz="2000" dirty="0" smtClean="0">
                <a:solidFill>
                  <a:srgbClr val="0070C0"/>
                </a:solidFill>
              </a:rPr>
              <a:t>1/3</a:t>
            </a:r>
            <a:r>
              <a:rPr lang="en-US" sz="2000" baseline="30000" dirty="0" smtClean="0">
                <a:solidFill>
                  <a:srgbClr val="0070C0"/>
                </a:solidFill>
              </a:rPr>
              <a:t>rd</a:t>
            </a:r>
            <a:r>
              <a:rPr lang="en-US" sz="2000" dirty="0" smtClean="0">
                <a:solidFill>
                  <a:srgbClr val="0070C0"/>
                </a:solidFill>
              </a:rPr>
              <a:t> of the country is overusing water.</a:t>
            </a:r>
          </a:p>
          <a:p>
            <a:pPr lvl="1"/>
            <a:r>
              <a:rPr lang="en-US" sz="2000" dirty="0" smtClean="0">
                <a:solidFill>
                  <a:srgbClr val="0070C0"/>
                </a:solidFill>
              </a:rPr>
              <a:t>300 districts overused the water during last 20 years – 4 metre decline</a:t>
            </a:r>
          </a:p>
          <a:p>
            <a:pPr lvl="1"/>
            <a:r>
              <a:rPr lang="en-US" sz="2000" dirty="0" smtClean="0">
                <a:solidFill>
                  <a:srgbClr val="0070C0"/>
                </a:solidFill>
              </a:rPr>
              <a:t>Next 25 years 65 % of the country will be doing the same </a:t>
            </a:r>
          </a:p>
          <a:p>
            <a:pPr lvl="1"/>
            <a:r>
              <a:rPr lang="en-US" sz="2000" dirty="0" smtClean="0">
                <a:solidFill>
                  <a:srgbClr val="0070C0"/>
                </a:solidFill>
              </a:rPr>
              <a:t>Desalination plants have been introduced to manage water crisis</a:t>
            </a:r>
          </a:p>
          <a:p>
            <a:pPr marL="57150" lvl="1" indent="400050"/>
            <a:r>
              <a:rPr lang="en-US" dirty="0" smtClean="0">
                <a:solidFill>
                  <a:srgbClr val="0070C0"/>
                </a:solidFill>
              </a:rPr>
              <a:t>Eg: 2 Exhaustion of Natural Resources </a:t>
            </a:r>
          </a:p>
          <a:p>
            <a:pPr marL="514350" lvl="2" indent="400050"/>
            <a:r>
              <a:rPr lang="en-US" dirty="0" smtClean="0">
                <a:solidFill>
                  <a:srgbClr val="0070C0"/>
                </a:solidFill>
              </a:rPr>
              <a:t>The crude oil reserves will last for the next 50 years</a:t>
            </a:r>
          </a:p>
          <a:p>
            <a:pPr marL="514350" lvl="2" indent="400050"/>
            <a:endParaRPr lang="en-US" dirty="0" smtClean="0">
              <a:solidFill>
                <a:srgbClr val="0070C0"/>
              </a:solidFill>
            </a:endParaRPr>
          </a:p>
          <a:p>
            <a:pPr marL="514350" lvl="2" indent="400050"/>
            <a:endParaRPr lang="en-US" dirty="0">
              <a:solidFill>
                <a:srgbClr val="0070C0"/>
              </a:solidFill>
            </a:endParaRPr>
          </a:p>
        </p:txBody>
      </p:sp>
    </p:spTree>
    <p:extLst>
      <p:ext uri="{BB962C8B-B14F-4D97-AF65-F5344CB8AC3E}">
        <p14:creationId xmlns:p14="http://schemas.microsoft.com/office/powerpoint/2010/main" val="5064055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solidFill>
                  <a:srgbClr val="0070C0"/>
                </a:solidFill>
              </a:rPr>
              <a:t>Data about India &amp; its neighbouring Countries</a:t>
            </a:r>
            <a:endParaRPr lang="en-US" sz="3600" b="1" dirty="0">
              <a:solidFill>
                <a:srgbClr val="0070C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86237632"/>
              </p:ext>
            </p:extLst>
          </p:nvPr>
        </p:nvGraphicFramePr>
        <p:xfrm>
          <a:off x="367275" y="1879413"/>
          <a:ext cx="11372849" cy="2928938"/>
        </p:xfrm>
        <a:graphic>
          <a:graphicData uri="http://schemas.openxmlformats.org/drawingml/2006/table">
            <a:tbl>
              <a:tblPr firstRow="1" bandRow="1">
                <a:tableStyleId>{5DA37D80-6434-44D0-A028-1B22A696006F}</a:tableStyleId>
              </a:tblPr>
              <a:tblGrid>
                <a:gridCol w="1643089"/>
                <a:gridCol w="1437058"/>
                <a:gridCol w="2348741"/>
                <a:gridCol w="3368179"/>
                <a:gridCol w="2575782"/>
              </a:tblGrid>
              <a:tr h="370840">
                <a:tc>
                  <a:txBody>
                    <a:bodyPr/>
                    <a:lstStyle/>
                    <a:p>
                      <a:pPr algn="ctr"/>
                      <a:r>
                        <a:rPr lang="en-US" dirty="0" smtClean="0"/>
                        <a:t>Country</a:t>
                      </a:r>
                      <a:endParaRPr lang="en-US" dirty="0"/>
                    </a:p>
                  </a:txBody>
                  <a:tcPr/>
                </a:tc>
                <a:tc>
                  <a:txBody>
                    <a:bodyPr/>
                    <a:lstStyle/>
                    <a:p>
                      <a:pPr algn="ctr"/>
                      <a:r>
                        <a:rPr lang="en-US" dirty="0" smtClean="0"/>
                        <a:t>GNP</a:t>
                      </a:r>
                      <a:r>
                        <a:rPr lang="en-US" baseline="0" dirty="0" smtClean="0"/>
                        <a:t> 2011</a:t>
                      </a:r>
                      <a:endParaRPr lang="en-US" dirty="0"/>
                    </a:p>
                  </a:txBody>
                  <a:tcPr/>
                </a:tc>
                <a:tc>
                  <a:txBody>
                    <a:bodyPr/>
                    <a:lstStyle/>
                    <a:p>
                      <a:pPr algn="ctr"/>
                      <a:r>
                        <a:rPr lang="en-US" dirty="0" smtClean="0"/>
                        <a:t>Life Expectancy at birth (2017)</a:t>
                      </a:r>
                      <a:endParaRPr lang="en-US" dirty="0"/>
                    </a:p>
                  </a:txBody>
                  <a:tcPr/>
                </a:tc>
                <a:tc>
                  <a:txBody>
                    <a:bodyPr/>
                    <a:lstStyle/>
                    <a:p>
                      <a:pPr algn="ctr"/>
                      <a:r>
                        <a:rPr lang="en-US" dirty="0" smtClean="0"/>
                        <a:t>Means yrs.</a:t>
                      </a:r>
                      <a:r>
                        <a:rPr lang="en-US" baseline="0" dirty="0" smtClean="0"/>
                        <a:t> of schooling of people aged 25 &amp; above 2017</a:t>
                      </a:r>
                      <a:endParaRPr lang="en-US" dirty="0"/>
                    </a:p>
                  </a:txBody>
                  <a:tcPr/>
                </a:tc>
                <a:tc>
                  <a:txBody>
                    <a:bodyPr/>
                    <a:lstStyle/>
                    <a:p>
                      <a:pPr algn="ctr"/>
                      <a:r>
                        <a:rPr lang="en-US" dirty="0" smtClean="0"/>
                        <a:t>HDI rank</a:t>
                      </a:r>
                      <a:r>
                        <a:rPr lang="en-US" baseline="0" dirty="0" smtClean="0"/>
                        <a:t> in the world (2018)</a:t>
                      </a:r>
                      <a:endParaRPr lang="en-US" dirty="0"/>
                    </a:p>
                  </a:txBody>
                  <a:tcPr/>
                </a:tc>
              </a:tr>
              <a:tr h="434658">
                <a:tc>
                  <a:txBody>
                    <a:bodyPr/>
                    <a:lstStyle/>
                    <a:p>
                      <a:r>
                        <a:rPr lang="en-US" dirty="0" smtClean="0"/>
                        <a:t>Sri</a:t>
                      </a:r>
                      <a:r>
                        <a:rPr lang="en-US" baseline="0" dirty="0" smtClean="0"/>
                        <a:t> Lanka</a:t>
                      </a:r>
                      <a:endParaRPr lang="en-US" dirty="0"/>
                    </a:p>
                  </a:txBody>
                  <a:tcPr/>
                </a:tc>
                <a:tc>
                  <a:txBody>
                    <a:bodyPr/>
                    <a:lstStyle/>
                    <a:p>
                      <a:pPr algn="ctr"/>
                      <a:r>
                        <a:rPr lang="en-US" dirty="0" smtClean="0"/>
                        <a:t>11326</a:t>
                      </a:r>
                      <a:endParaRPr lang="en-US" dirty="0"/>
                    </a:p>
                  </a:txBody>
                  <a:tcPr/>
                </a:tc>
                <a:tc>
                  <a:txBody>
                    <a:bodyPr/>
                    <a:lstStyle/>
                    <a:p>
                      <a:pPr algn="ctr"/>
                      <a:r>
                        <a:rPr lang="en-US" dirty="0" smtClean="0"/>
                        <a:t>75.5</a:t>
                      </a:r>
                      <a:endParaRPr lang="en-US" dirty="0"/>
                    </a:p>
                  </a:txBody>
                  <a:tcPr/>
                </a:tc>
                <a:tc>
                  <a:txBody>
                    <a:bodyPr/>
                    <a:lstStyle/>
                    <a:p>
                      <a:pPr algn="ctr"/>
                      <a:r>
                        <a:rPr lang="en-US" dirty="0" smtClean="0"/>
                        <a:t>10.9</a:t>
                      </a:r>
                      <a:endParaRPr lang="en-US" dirty="0"/>
                    </a:p>
                  </a:txBody>
                  <a:tcPr/>
                </a:tc>
                <a:tc>
                  <a:txBody>
                    <a:bodyPr/>
                    <a:lstStyle/>
                    <a:p>
                      <a:pPr algn="ctr"/>
                      <a:r>
                        <a:rPr lang="en-US" dirty="0" smtClean="0"/>
                        <a:t>76</a:t>
                      </a:r>
                    </a:p>
                  </a:txBody>
                  <a:tcPr/>
                </a:tc>
              </a:tr>
              <a:tr h="370840">
                <a:tc>
                  <a:txBody>
                    <a:bodyPr/>
                    <a:lstStyle/>
                    <a:p>
                      <a:r>
                        <a:rPr lang="en-US" dirty="0" smtClean="0"/>
                        <a:t>India</a:t>
                      </a:r>
                      <a:endParaRPr lang="en-US" dirty="0"/>
                    </a:p>
                  </a:txBody>
                  <a:tcPr/>
                </a:tc>
                <a:tc>
                  <a:txBody>
                    <a:bodyPr/>
                    <a:lstStyle/>
                    <a:p>
                      <a:pPr algn="ctr"/>
                      <a:r>
                        <a:rPr lang="en-US" dirty="0" smtClean="0"/>
                        <a:t>6353</a:t>
                      </a:r>
                      <a:endParaRPr lang="en-US" dirty="0"/>
                    </a:p>
                  </a:txBody>
                  <a:tcPr/>
                </a:tc>
                <a:tc>
                  <a:txBody>
                    <a:bodyPr/>
                    <a:lstStyle/>
                    <a:p>
                      <a:pPr algn="ctr"/>
                      <a:r>
                        <a:rPr lang="en-US" dirty="0" smtClean="0"/>
                        <a:t>68.8</a:t>
                      </a:r>
                      <a:endParaRPr lang="en-US" dirty="0"/>
                    </a:p>
                  </a:txBody>
                  <a:tcPr/>
                </a:tc>
                <a:tc>
                  <a:txBody>
                    <a:bodyPr/>
                    <a:lstStyle/>
                    <a:p>
                      <a:pPr algn="ctr"/>
                      <a:r>
                        <a:rPr lang="en-US" dirty="0" smtClean="0"/>
                        <a:t>6.4</a:t>
                      </a:r>
                      <a:endParaRPr lang="en-US" dirty="0"/>
                    </a:p>
                  </a:txBody>
                  <a:tcPr/>
                </a:tc>
                <a:tc>
                  <a:txBody>
                    <a:bodyPr/>
                    <a:lstStyle/>
                    <a:p>
                      <a:pPr algn="ctr"/>
                      <a:r>
                        <a:rPr lang="en-US" dirty="0" smtClean="0"/>
                        <a:t>130</a:t>
                      </a:r>
                      <a:endParaRPr lang="en-US" dirty="0"/>
                    </a:p>
                  </a:txBody>
                  <a:tcPr/>
                </a:tc>
              </a:tr>
              <a:tr h="370840">
                <a:tc>
                  <a:txBody>
                    <a:bodyPr/>
                    <a:lstStyle/>
                    <a:p>
                      <a:r>
                        <a:rPr lang="en-US" dirty="0" smtClean="0"/>
                        <a:t>Myanmar</a:t>
                      </a:r>
                      <a:endParaRPr lang="en-US" dirty="0"/>
                    </a:p>
                  </a:txBody>
                  <a:tcPr/>
                </a:tc>
                <a:tc>
                  <a:txBody>
                    <a:bodyPr/>
                    <a:lstStyle/>
                    <a:p>
                      <a:pPr algn="ctr"/>
                      <a:r>
                        <a:rPr lang="en-US" dirty="0" smtClean="0"/>
                        <a:t>5567</a:t>
                      </a:r>
                      <a:endParaRPr lang="en-US" dirty="0"/>
                    </a:p>
                  </a:txBody>
                  <a:tcPr/>
                </a:tc>
                <a:tc>
                  <a:txBody>
                    <a:bodyPr/>
                    <a:lstStyle/>
                    <a:p>
                      <a:pPr algn="ctr"/>
                      <a:r>
                        <a:rPr lang="en-US" dirty="0" smtClean="0"/>
                        <a:t>66.7</a:t>
                      </a:r>
                      <a:endParaRPr lang="en-US" dirty="0"/>
                    </a:p>
                  </a:txBody>
                  <a:tcPr/>
                </a:tc>
                <a:tc>
                  <a:txBody>
                    <a:bodyPr/>
                    <a:lstStyle/>
                    <a:p>
                      <a:pPr algn="ctr"/>
                      <a:r>
                        <a:rPr lang="en-US" dirty="0" smtClean="0"/>
                        <a:t>4.9</a:t>
                      </a:r>
                      <a:endParaRPr lang="en-US" dirty="0"/>
                    </a:p>
                  </a:txBody>
                  <a:tcPr/>
                </a:tc>
                <a:tc>
                  <a:txBody>
                    <a:bodyPr/>
                    <a:lstStyle/>
                    <a:p>
                      <a:pPr algn="ctr"/>
                      <a:r>
                        <a:rPr lang="en-US" dirty="0" smtClean="0"/>
                        <a:t>148</a:t>
                      </a:r>
                      <a:endParaRPr lang="en-US" dirty="0"/>
                    </a:p>
                  </a:txBody>
                  <a:tcPr/>
                </a:tc>
              </a:tr>
              <a:tr h="370840">
                <a:tc>
                  <a:txBody>
                    <a:bodyPr/>
                    <a:lstStyle/>
                    <a:p>
                      <a:r>
                        <a:rPr lang="en-US" dirty="0" smtClean="0"/>
                        <a:t>Pakistan</a:t>
                      </a:r>
                      <a:endParaRPr lang="en-US" dirty="0"/>
                    </a:p>
                  </a:txBody>
                  <a:tcPr/>
                </a:tc>
                <a:tc>
                  <a:txBody>
                    <a:bodyPr/>
                    <a:lstStyle/>
                    <a:p>
                      <a:pPr algn="ctr"/>
                      <a:r>
                        <a:rPr lang="en-US" dirty="0" smtClean="0"/>
                        <a:t>5331</a:t>
                      </a:r>
                      <a:endParaRPr lang="en-US" dirty="0"/>
                    </a:p>
                  </a:txBody>
                  <a:tcPr/>
                </a:tc>
                <a:tc>
                  <a:txBody>
                    <a:bodyPr/>
                    <a:lstStyle/>
                    <a:p>
                      <a:pPr algn="ctr"/>
                      <a:r>
                        <a:rPr lang="en-US" dirty="0" smtClean="0"/>
                        <a:t>66.6</a:t>
                      </a:r>
                      <a:endParaRPr lang="en-US" dirty="0"/>
                    </a:p>
                  </a:txBody>
                  <a:tcPr/>
                </a:tc>
                <a:tc>
                  <a:txBody>
                    <a:bodyPr/>
                    <a:lstStyle/>
                    <a:p>
                      <a:pPr algn="ctr"/>
                      <a:r>
                        <a:rPr lang="en-US" dirty="0" smtClean="0"/>
                        <a:t>5.2</a:t>
                      </a:r>
                      <a:endParaRPr lang="en-US" dirty="0"/>
                    </a:p>
                  </a:txBody>
                  <a:tcPr/>
                </a:tc>
                <a:tc>
                  <a:txBody>
                    <a:bodyPr/>
                    <a:lstStyle/>
                    <a:p>
                      <a:pPr algn="ctr"/>
                      <a:r>
                        <a:rPr lang="en-US" dirty="0" smtClean="0"/>
                        <a:t>150</a:t>
                      </a:r>
                      <a:endParaRPr lang="en-US" dirty="0"/>
                    </a:p>
                  </a:txBody>
                  <a:tcPr/>
                </a:tc>
              </a:tr>
              <a:tr h="370840">
                <a:tc>
                  <a:txBody>
                    <a:bodyPr/>
                    <a:lstStyle/>
                    <a:p>
                      <a:r>
                        <a:rPr lang="en-US" dirty="0" smtClean="0"/>
                        <a:t>Nepal</a:t>
                      </a:r>
                      <a:endParaRPr lang="en-US" dirty="0"/>
                    </a:p>
                  </a:txBody>
                  <a:tcPr/>
                </a:tc>
                <a:tc>
                  <a:txBody>
                    <a:bodyPr/>
                    <a:lstStyle/>
                    <a:p>
                      <a:pPr algn="ctr"/>
                      <a:r>
                        <a:rPr lang="en-US" dirty="0" smtClean="0"/>
                        <a:t>2471</a:t>
                      </a:r>
                      <a:endParaRPr lang="en-US" dirty="0"/>
                    </a:p>
                  </a:txBody>
                  <a:tcPr/>
                </a:tc>
                <a:tc>
                  <a:txBody>
                    <a:bodyPr/>
                    <a:lstStyle/>
                    <a:p>
                      <a:pPr algn="ctr"/>
                      <a:r>
                        <a:rPr lang="en-US" dirty="0" smtClean="0"/>
                        <a:t>70.6</a:t>
                      </a:r>
                      <a:endParaRPr lang="en-US" dirty="0"/>
                    </a:p>
                  </a:txBody>
                  <a:tcPr/>
                </a:tc>
                <a:tc>
                  <a:txBody>
                    <a:bodyPr/>
                    <a:lstStyle/>
                    <a:p>
                      <a:pPr algn="ctr"/>
                      <a:r>
                        <a:rPr lang="en-US" dirty="0" smtClean="0"/>
                        <a:t>4.9</a:t>
                      </a:r>
                      <a:endParaRPr lang="en-US" dirty="0"/>
                    </a:p>
                  </a:txBody>
                  <a:tcPr/>
                </a:tc>
                <a:tc>
                  <a:txBody>
                    <a:bodyPr/>
                    <a:lstStyle/>
                    <a:p>
                      <a:pPr algn="ctr"/>
                      <a:r>
                        <a:rPr lang="en-US" dirty="0" smtClean="0"/>
                        <a:t>149</a:t>
                      </a:r>
                      <a:endParaRPr lang="en-US" dirty="0"/>
                    </a:p>
                  </a:txBody>
                  <a:tcPr/>
                </a:tc>
              </a:tr>
              <a:tr h="370840">
                <a:tc>
                  <a:txBody>
                    <a:bodyPr/>
                    <a:lstStyle/>
                    <a:p>
                      <a:r>
                        <a:rPr lang="en-US" dirty="0" smtClean="0"/>
                        <a:t>Bangladesh</a:t>
                      </a:r>
                      <a:endParaRPr lang="en-US" dirty="0"/>
                    </a:p>
                  </a:txBody>
                  <a:tcPr/>
                </a:tc>
                <a:tc>
                  <a:txBody>
                    <a:bodyPr/>
                    <a:lstStyle/>
                    <a:p>
                      <a:pPr algn="ctr"/>
                      <a:r>
                        <a:rPr lang="en-US" dirty="0" smtClean="0"/>
                        <a:t>3677</a:t>
                      </a:r>
                      <a:endParaRPr lang="en-US" dirty="0"/>
                    </a:p>
                  </a:txBody>
                  <a:tcPr/>
                </a:tc>
                <a:tc>
                  <a:txBody>
                    <a:bodyPr/>
                    <a:lstStyle/>
                    <a:p>
                      <a:pPr algn="ctr"/>
                      <a:r>
                        <a:rPr lang="en-US" dirty="0" smtClean="0"/>
                        <a:t>72.8</a:t>
                      </a:r>
                      <a:endParaRPr lang="en-US" dirty="0"/>
                    </a:p>
                  </a:txBody>
                  <a:tcPr/>
                </a:tc>
                <a:tc>
                  <a:txBody>
                    <a:bodyPr/>
                    <a:lstStyle/>
                    <a:p>
                      <a:pPr algn="ctr"/>
                      <a:r>
                        <a:rPr lang="en-US" dirty="0" smtClean="0"/>
                        <a:t>5.8</a:t>
                      </a:r>
                      <a:endParaRPr lang="en-US" dirty="0"/>
                    </a:p>
                  </a:txBody>
                  <a:tcPr/>
                </a:tc>
                <a:tc>
                  <a:txBody>
                    <a:bodyPr/>
                    <a:lstStyle/>
                    <a:p>
                      <a:pPr algn="ctr"/>
                      <a:r>
                        <a:rPr lang="en-US" dirty="0" smtClean="0"/>
                        <a:t>136</a:t>
                      </a:r>
                      <a:endParaRPr lang="en-US" dirty="0"/>
                    </a:p>
                  </a:txBody>
                  <a:tcPr/>
                </a:tc>
              </a:tr>
            </a:tbl>
          </a:graphicData>
        </a:graphic>
      </p:graphicFrame>
    </p:spTree>
    <p:extLst>
      <p:ext uri="{BB962C8B-B14F-4D97-AF65-F5344CB8AC3E}">
        <p14:creationId xmlns:p14="http://schemas.microsoft.com/office/powerpoint/2010/main" val="5925705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01357"/>
          </a:xfrm>
        </p:spPr>
        <p:txBody>
          <a:bodyPr>
            <a:noAutofit/>
          </a:bodyPr>
          <a:lstStyle/>
          <a:p>
            <a:pPr algn="ctr"/>
            <a:r>
              <a:rPr lang="en-US" sz="3600" b="1" dirty="0" smtClean="0"/>
              <a:t>Terms for Reference</a:t>
            </a:r>
            <a:endParaRPr lang="en-US" sz="3600" b="1" dirty="0"/>
          </a:p>
        </p:txBody>
      </p:sp>
      <p:sp>
        <p:nvSpPr>
          <p:cNvPr id="3" name="Content Placeholder 2"/>
          <p:cNvSpPr>
            <a:spLocks noGrp="1"/>
          </p:cNvSpPr>
          <p:nvPr>
            <p:ph idx="1"/>
          </p:nvPr>
        </p:nvSpPr>
        <p:spPr>
          <a:xfrm>
            <a:off x="838200" y="860612"/>
            <a:ext cx="10515600" cy="5262563"/>
          </a:xfrm>
        </p:spPr>
        <p:txBody>
          <a:bodyPr>
            <a:normAutofit/>
          </a:bodyPr>
          <a:lstStyle/>
          <a:p>
            <a:r>
              <a:rPr lang="en-US" sz="2400" dirty="0" smtClean="0"/>
              <a:t>GDP Gross domestic Product –</a:t>
            </a:r>
          </a:p>
          <a:p>
            <a:pPr lvl="1"/>
            <a:r>
              <a:rPr lang="en-US" dirty="0" smtClean="0"/>
              <a:t>Money value of all goods &amp; services produced within a country</a:t>
            </a:r>
          </a:p>
          <a:p>
            <a:pPr marL="228600" lvl="1"/>
            <a:r>
              <a:rPr lang="en-US" dirty="0" smtClean="0"/>
              <a:t>GNP Gross National Product </a:t>
            </a:r>
          </a:p>
          <a:p>
            <a:pPr marL="457200" lvl="2" indent="457200"/>
            <a:r>
              <a:rPr lang="en-US" sz="2400" dirty="0" smtClean="0"/>
              <a:t>Plus those who earn for our country by staying outside the country</a:t>
            </a:r>
          </a:p>
          <a:p>
            <a:pPr marL="457200" lvl="2" indent="0">
              <a:buNone/>
            </a:pPr>
            <a:r>
              <a:rPr lang="en-US" sz="2400" dirty="0" smtClean="0"/>
              <a:t>The country’s financial situation &amp; development stays on these factors.</a:t>
            </a:r>
          </a:p>
          <a:p>
            <a:pPr marL="0" lvl="2" indent="457200"/>
            <a:r>
              <a:rPr lang="en-US" sz="2400" dirty="0" smtClean="0"/>
              <a:t>National Income</a:t>
            </a:r>
          </a:p>
          <a:p>
            <a:pPr marL="457200" lvl="2" indent="0">
              <a:buNone/>
            </a:pPr>
            <a:r>
              <a:rPr lang="en-US" sz="2400" dirty="0" smtClean="0"/>
              <a:t>The government’s income , companies &amp; the income of the individual depends on this.</a:t>
            </a:r>
          </a:p>
        </p:txBody>
      </p:sp>
    </p:spTree>
    <p:extLst>
      <p:ext uri="{BB962C8B-B14F-4D97-AF65-F5344CB8AC3E}">
        <p14:creationId xmlns:p14="http://schemas.microsoft.com/office/powerpoint/2010/main" val="13776456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7163"/>
            <a:ext cx="10515600" cy="6019800"/>
          </a:xfrm>
        </p:spPr>
        <p:txBody>
          <a:bodyPr>
            <a:normAutofit lnSpcReduction="10000"/>
          </a:bodyPr>
          <a:lstStyle/>
          <a:p>
            <a:pPr marL="0" indent="0">
              <a:buNone/>
            </a:pPr>
            <a:r>
              <a:rPr lang="en-US" b="1" dirty="0">
                <a:solidFill>
                  <a:srgbClr val="0070C0"/>
                </a:solidFill>
              </a:rPr>
              <a:t>Body Mass </a:t>
            </a:r>
            <a:r>
              <a:rPr lang="en-US" b="1" dirty="0" smtClean="0">
                <a:solidFill>
                  <a:srgbClr val="0070C0"/>
                </a:solidFill>
              </a:rPr>
              <a:t>Index</a:t>
            </a:r>
          </a:p>
          <a:p>
            <a:r>
              <a:rPr lang="en-US" sz="2400" dirty="0" smtClean="0"/>
              <a:t>Nutrition is an important aspect of Development</a:t>
            </a:r>
          </a:p>
          <a:p>
            <a:r>
              <a:rPr lang="en-US" sz="2400" dirty="0" smtClean="0"/>
              <a:t>Internationally “Body Mass Index” is used to determine whether a person is undernourished or not.</a:t>
            </a:r>
          </a:p>
          <a:p>
            <a:r>
              <a:rPr lang="en-US" sz="2400" dirty="0" smtClean="0"/>
              <a:t>BMI = Weight in Kg / (Height in metres)²</a:t>
            </a:r>
          </a:p>
          <a:p>
            <a:r>
              <a:rPr lang="en-US" sz="2400" dirty="0"/>
              <a:t>I</a:t>
            </a:r>
            <a:r>
              <a:rPr lang="en-US" sz="2400" dirty="0" smtClean="0"/>
              <a:t>f the BMI is below 18.5 the person is undernourished &amp; if it is over 25 the person is overweight</a:t>
            </a:r>
          </a:p>
          <a:p>
            <a:pPr marL="0" indent="0">
              <a:buNone/>
            </a:pPr>
            <a:r>
              <a:rPr lang="en-US" dirty="0" smtClean="0"/>
              <a:t> </a:t>
            </a:r>
            <a:r>
              <a:rPr lang="en-US" dirty="0" smtClean="0">
                <a:solidFill>
                  <a:srgbClr val="0070C0"/>
                </a:solidFill>
              </a:rPr>
              <a:t>Human Development Report</a:t>
            </a:r>
          </a:p>
          <a:p>
            <a:r>
              <a:rPr lang="en-US" sz="2400" dirty="0"/>
              <a:t>UNDP – United Nations Development Programme publishes Human Development report.</a:t>
            </a:r>
          </a:p>
          <a:p>
            <a:r>
              <a:rPr lang="en-US" sz="2400" dirty="0"/>
              <a:t>It not only focuses on percapita income but focused on </a:t>
            </a:r>
            <a:r>
              <a:rPr lang="en-US" sz="2400" dirty="0" smtClean="0"/>
              <a:t>, Standard of Living Education</a:t>
            </a:r>
            <a:r>
              <a:rPr lang="en-US" sz="2400" dirty="0"/>
              <a:t>, Health as a factor of </a:t>
            </a:r>
            <a:r>
              <a:rPr lang="en-US" sz="2400" dirty="0" smtClean="0"/>
              <a:t>Development</a:t>
            </a:r>
          </a:p>
          <a:p>
            <a:r>
              <a:rPr lang="en-US" sz="2400" dirty="0"/>
              <a:t> </a:t>
            </a:r>
            <a:r>
              <a:rPr lang="en-US" sz="2400" dirty="0" smtClean="0"/>
              <a:t>India occupies 135</a:t>
            </a:r>
            <a:r>
              <a:rPr lang="en-US" sz="2400" baseline="30000" dirty="0" smtClean="0"/>
              <a:t>th</a:t>
            </a:r>
            <a:r>
              <a:rPr lang="en-US" sz="2400" dirty="0" smtClean="0"/>
              <a:t> rank in HDR 2014</a:t>
            </a:r>
          </a:p>
          <a:p>
            <a:r>
              <a:rPr lang="en-US" sz="2400" b="1" dirty="0" smtClean="0">
                <a:solidFill>
                  <a:srgbClr val="0070C0"/>
                </a:solidFill>
              </a:rPr>
              <a:t>Human Development Index –It considers  public health, education, poverty level, inequality &amp; environmental aspects to measure human development.</a:t>
            </a:r>
            <a:endParaRPr lang="en-US" sz="2400" b="1" dirty="0">
              <a:solidFill>
                <a:srgbClr val="0070C0"/>
              </a:solidFill>
            </a:endParaRPr>
          </a:p>
          <a:p>
            <a:pPr marL="0" indent="0">
              <a:buNone/>
            </a:pPr>
            <a:endParaRPr lang="en-US" dirty="0">
              <a:solidFill>
                <a:srgbClr val="0070C0"/>
              </a:solidFill>
            </a:endParaRPr>
          </a:p>
        </p:txBody>
      </p:sp>
    </p:spTree>
    <p:extLst>
      <p:ext uri="{BB962C8B-B14F-4D97-AF65-F5344CB8AC3E}">
        <p14:creationId xmlns:p14="http://schemas.microsoft.com/office/powerpoint/2010/main" val="5011148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6159"/>
          </a:xfrm>
        </p:spPr>
        <p:txBody>
          <a:bodyPr/>
          <a:lstStyle/>
          <a:p>
            <a:r>
              <a:rPr lang="en-US" dirty="0" smtClean="0"/>
              <a:t>FAQ</a:t>
            </a:r>
            <a:endParaRPr lang="en-US" dirty="0"/>
          </a:p>
        </p:txBody>
      </p:sp>
      <p:sp>
        <p:nvSpPr>
          <p:cNvPr id="3" name="Content Placeholder 2"/>
          <p:cNvSpPr>
            <a:spLocks noGrp="1"/>
          </p:cNvSpPr>
          <p:nvPr>
            <p:ph idx="1"/>
          </p:nvPr>
        </p:nvSpPr>
        <p:spPr>
          <a:xfrm>
            <a:off x="838200" y="1222408"/>
            <a:ext cx="10515600" cy="4954555"/>
          </a:xfrm>
        </p:spPr>
        <p:txBody>
          <a:bodyPr/>
          <a:lstStyle/>
          <a:p>
            <a:r>
              <a:rPr lang="en-US" dirty="0" smtClean="0"/>
              <a:t>BMI</a:t>
            </a:r>
          </a:p>
          <a:p>
            <a:r>
              <a:rPr lang="en-US" dirty="0" smtClean="0"/>
              <a:t>HDR</a:t>
            </a:r>
          </a:p>
          <a:p>
            <a:r>
              <a:rPr lang="en-US" dirty="0" smtClean="0"/>
              <a:t>PDS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14750" y="1571626"/>
            <a:ext cx="4762500" cy="4025106"/>
          </a:xfrm>
        </p:spPr>
      </p:pic>
    </p:spTree>
    <p:extLst>
      <p:ext uri="{BB962C8B-B14F-4D97-AF65-F5344CB8AC3E}">
        <p14:creationId xmlns:p14="http://schemas.microsoft.com/office/powerpoint/2010/main" val="2412207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9616"/>
          </a:xfrm>
        </p:spPr>
        <p:txBody>
          <a:bodyPr>
            <a:normAutofit fontScale="90000"/>
          </a:bodyPr>
          <a:lstStyle/>
          <a:p>
            <a:pPr algn="ctr"/>
            <a:r>
              <a:rPr lang="en-US" dirty="0" smtClean="0"/>
              <a:t>Development	</a:t>
            </a:r>
            <a:endParaRPr lang="en-US" dirty="0"/>
          </a:p>
        </p:txBody>
      </p:sp>
      <p:sp>
        <p:nvSpPr>
          <p:cNvPr id="3" name="Content Placeholder 2"/>
          <p:cNvSpPr>
            <a:spLocks noGrp="1"/>
          </p:cNvSpPr>
          <p:nvPr>
            <p:ph idx="1"/>
          </p:nvPr>
        </p:nvSpPr>
        <p:spPr>
          <a:xfrm>
            <a:off x="838200" y="954742"/>
            <a:ext cx="10515600" cy="5222221"/>
          </a:xfrm>
        </p:spPr>
        <p:txBody>
          <a:bodyPr/>
          <a:lstStyle/>
          <a:p>
            <a:pPr marL="514350" indent="-514350">
              <a:buFont typeface="+mj-lt"/>
              <a:buAutoNum type="arabicPeriod"/>
            </a:pPr>
            <a:r>
              <a:rPr lang="en-US" sz="3200" dirty="0" smtClean="0"/>
              <a:t>Meaning of Development</a:t>
            </a:r>
          </a:p>
          <a:p>
            <a:pPr marL="514350" indent="-514350">
              <a:buFont typeface="+mj-lt"/>
              <a:buAutoNum type="arabicPeriod"/>
            </a:pPr>
            <a:r>
              <a:rPr lang="en-US" sz="3200" dirty="0" smtClean="0"/>
              <a:t>Different people &amp; different goals</a:t>
            </a:r>
          </a:p>
          <a:p>
            <a:pPr marL="514350" indent="-514350">
              <a:buFont typeface="+mj-lt"/>
              <a:buAutoNum type="arabicPeriod"/>
            </a:pPr>
            <a:r>
              <a:rPr lang="en-US" sz="3200" dirty="0" smtClean="0"/>
              <a:t>Comparison of countries or States</a:t>
            </a:r>
          </a:p>
          <a:p>
            <a:pPr marL="971550" lvl="1" indent="-514350">
              <a:buFont typeface="+mj-lt"/>
              <a:buAutoNum type="arabicPeriod"/>
            </a:pPr>
            <a:r>
              <a:rPr lang="en-US" sz="2800" dirty="0" smtClean="0"/>
              <a:t>Comparison through National Income</a:t>
            </a:r>
          </a:p>
          <a:p>
            <a:pPr marL="971550" lvl="1" indent="-514350">
              <a:buFont typeface="+mj-lt"/>
              <a:buAutoNum type="arabicPeriod"/>
            </a:pPr>
            <a:r>
              <a:rPr lang="en-US" sz="2800" dirty="0" smtClean="0"/>
              <a:t>Comparison through Per </a:t>
            </a:r>
            <a:r>
              <a:rPr lang="en-US" sz="2800" dirty="0"/>
              <a:t>C</a:t>
            </a:r>
            <a:r>
              <a:rPr lang="en-US" sz="2800" dirty="0" smtClean="0"/>
              <a:t>apita Income</a:t>
            </a:r>
          </a:p>
          <a:p>
            <a:pPr marL="53975" lvl="1" indent="0">
              <a:buNone/>
            </a:pPr>
            <a:r>
              <a:rPr lang="en-US" sz="2800" dirty="0" smtClean="0"/>
              <a:t>4. Income &amp; other criteria</a:t>
            </a:r>
          </a:p>
          <a:p>
            <a:pPr marL="53975" lvl="1" indent="0">
              <a:buNone/>
            </a:pPr>
            <a:r>
              <a:rPr lang="en-US" sz="2800" dirty="0" smtClean="0"/>
              <a:t>5. Public facilities</a:t>
            </a:r>
          </a:p>
          <a:p>
            <a:pPr marL="1371600" lvl="2" indent="-457200">
              <a:buFont typeface="+mj-lt"/>
              <a:buAutoNum type="arabicPeriod"/>
            </a:pPr>
            <a:r>
              <a:rPr lang="en-US" sz="2400" dirty="0" smtClean="0"/>
              <a:t>Public Distribution System</a:t>
            </a:r>
          </a:p>
          <a:p>
            <a:pPr marL="0" lvl="2" indent="0">
              <a:buNone/>
            </a:pPr>
            <a:r>
              <a:rPr lang="en-US" sz="2800" dirty="0" smtClean="0"/>
              <a:t>6. Sustainability of Development</a:t>
            </a:r>
          </a:p>
          <a:p>
            <a:pPr marL="1828800" lvl="3" indent="-457200">
              <a:buFont typeface="+mj-lt"/>
              <a:buAutoNum type="arabicPeriod"/>
            </a:pPr>
            <a:r>
              <a:rPr lang="en-US" sz="2000" dirty="0" smtClean="0"/>
              <a:t>Environmental Degradation &amp; Sustainable Development</a:t>
            </a:r>
          </a:p>
          <a:p>
            <a:pPr lvl="2"/>
            <a:endParaRPr lang="en-US" dirty="0" smtClean="0"/>
          </a:p>
        </p:txBody>
      </p:sp>
    </p:spTree>
    <p:extLst>
      <p:ext uri="{BB962C8B-B14F-4D97-AF65-F5344CB8AC3E}">
        <p14:creationId xmlns:p14="http://schemas.microsoft.com/office/powerpoint/2010/main" val="8589187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55146"/>
          </a:xfrm>
        </p:spPr>
        <p:txBody>
          <a:bodyPr>
            <a:normAutofit fontScale="90000"/>
          </a:bodyPr>
          <a:lstStyle/>
          <a:p>
            <a:pPr algn="ctr"/>
            <a:r>
              <a:rPr lang="en-US" b="1" dirty="0" smtClean="0">
                <a:solidFill>
                  <a:srgbClr val="FF0000"/>
                </a:solidFill>
              </a:rPr>
              <a:t>Growth Versus Development</a:t>
            </a:r>
            <a:endParaRPr lang="en-US" b="1" dirty="0">
              <a:solidFill>
                <a:srgbClr val="FF0000"/>
              </a:solidFill>
            </a:endParaRPr>
          </a:p>
        </p:txBody>
      </p:sp>
      <p:sp>
        <p:nvSpPr>
          <p:cNvPr id="3" name="Content Placeholder 2"/>
          <p:cNvSpPr>
            <a:spLocks noGrp="1"/>
          </p:cNvSpPr>
          <p:nvPr>
            <p:ph idx="1"/>
          </p:nvPr>
        </p:nvSpPr>
        <p:spPr>
          <a:xfrm>
            <a:off x="838200" y="981635"/>
            <a:ext cx="10515600" cy="5195328"/>
          </a:xfrm>
        </p:spPr>
        <p:txBody>
          <a:bodyPr/>
          <a:lstStyle/>
          <a:p>
            <a:r>
              <a:rPr lang="en-US" dirty="0" smtClean="0"/>
              <a:t>Growth is the increase in the national income &amp; national output</a:t>
            </a:r>
          </a:p>
          <a:p>
            <a:r>
              <a:rPr lang="en-US" dirty="0" smtClean="0"/>
              <a:t>Development – it’s a directional growth improves the quality of life, health care, literacy, lesser death rate, life expectancy be increased.</a:t>
            </a:r>
          </a:p>
          <a:p>
            <a:r>
              <a:rPr lang="en-US" dirty="0" smtClean="0"/>
              <a:t>Present is governed by the past</a:t>
            </a:r>
          </a:p>
          <a:p>
            <a:r>
              <a:rPr lang="en-US" dirty="0" smtClean="0"/>
              <a:t>Development for one may not be the development for the other</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76353101"/>
              </p:ext>
            </p:extLst>
          </p:nvPr>
        </p:nvGraphicFramePr>
        <p:xfrm>
          <a:off x="838201" y="3476313"/>
          <a:ext cx="10618694" cy="2225040"/>
        </p:xfrm>
        <a:graphic>
          <a:graphicData uri="http://schemas.openxmlformats.org/drawingml/2006/table">
            <a:tbl>
              <a:tblPr firstRow="1" bandRow="1">
                <a:tableStyleId>{5940675A-B579-460E-94D1-54222C63F5DA}</a:tableStyleId>
              </a:tblPr>
              <a:tblGrid>
                <a:gridCol w="2873187"/>
                <a:gridCol w="7745507"/>
              </a:tblGrid>
              <a:tr h="370840">
                <a:tc>
                  <a:txBody>
                    <a:bodyPr/>
                    <a:lstStyle/>
                    <a:p>
                      <a:pPr algn="ctr"/>
                      <a:r>
                        <a:rPr lang="en-US" b="1" dirty="0" smtClean="0">
                          <a:solidFill>
                            <a:srgbClr val="00B050"/>
                          </a:solidFill>
                        </a:rPr>
                        <a:t>Category</a:t>
                      </a:r>
                      <a:endParaRPr lang="en-US" b="1" dirty="0">
                        <a:solidFill>
                          <a:srgbClr val="00B050"/>
                        </a:solidFill>
                      </a:endParaRPr>
                    </a:p>
                  </a:txBody>
                  <a:tcPr/>
                </a:tc>
                <a:tc>
                  <a:txBody>
                    <a:bodyPr/>
                    <a:lstStyle/>
                    <a:p>
                      <a:pPr algn="ctr"/>
                      <a:r>
                        <a:rPr lang="en-US" b="1" dirty="0" smtClean="0">
                          <a:solidFill>
                            <a:srgbClr val="00B050"/>
                          </a:solidFill>
                        </a:rPr>
                        <a:t>Goal</a:t>
                      </a:r>
                      <a:endParaRPr lang="en-US" b="1" dirty="0">
                        <a:solidFill>
                          <a:srgbClr val="00B050"/>
                        </a:solidFill>
                      </a:endParaRPr>
                    </a:p>
                  </a:txBody>
                  <a:tcPr/>
                </a:tc>
              </a:tr>
              <a:tr h="370840">
                <a:tc>
                  <a:txBody>
                    <a:bodyPr/>
                    <a:lstStyle/>
                    <a:p>
                      <a:r>
                        <a:rPr lang="en-US" dirty="0" smtClean="0"/>
                        <a:t>Landless</a:t>
                      </a:r>
                      <a:r>
                        <a:rPr lang="en-US" baseline="0" dirty="0" smtClean="0"/>
                        <a:t> Labour</a:t>
                      </a:r>
                      <a:endParaRPr lang="en-US" dirty="0"/>
                    </a:p>
                  </a:txBody>
                  <a:tcPr/>
                </a:tc>
                <a:tc>
                  <a:txBody>
                    <a:bodyPr/>
                    <a:lstStyle/>
                    <a:p>
                      <a:r>
                        <a:rPr lang="en-US" dirty="0" smtClean="0"/>
                        <a:t>More</a:t>
                      </a:r>
                      <a:r>
                        <a:rPr lang="en-US" baseline="0" dirty="0" smtClean="0"/>
                        <a:t> wages, more days of work</a:t>
                      </a:r>
                      <a:endParaRPr lang="en-US" dirty="0"/>
                    </a:p>
                  </a:txBody>
                  <a:tcPr/>
                </a:tc>
              </a:tr>
              <a:tr h="370840">
                <a:tc>
                  <a:txBody>
                    <a:bodyPr/>
                    <a:lstStyle/>
                    <a:p>
                      <a:r>
                        <a:rPr lang="en-US" dirty="0" smtClean="0"/>
                        <a:t>Prosperous farmer</a:t>
                      </a:r>
                      <a:endParaRPr lang="en-US" dirty="0"/>
                    </a:p>
                  </a:txBody>
                  <a:tcPr/>
                </a:tc>
                <a:tc>
                  <a:txBody>
                    <a:bodyPr/>
                    <a:lstStyle/>
                    <a:p>
                      <a:r>
                        <a:rPr lang="en-US" dirty="0" smtClean="0"/>
                        <a:t>Higher income</a:t>
                      </a:r>
                      <a:endParaRPr lang="en-US" dirty="0"/>
                    </a:p>
                  </a:txBody>
                  <a:tcPr/>
                </a:tc>
              </a:tr>
              <a:tr h="370840">
                <a:tc>
                  <a:txBody>
                    <a:bodyPr/>
                    <a:lstStyle/>
                    <a:p>
                      <a:r>
                        <a:rPr lang="en-US" dirty="0" smtClean="0"/>
                        <a:t>Urban unemployed youth</a:t>
                      </a:r>
                      <a:endParaRPr lang="en-US" dirty="0"/>
                    </a:p>
                  </a:txBody>
                  <a:tcPr/>
                </a:tc>
                <a:tc>
                  <a:txBody>
                    <a:bodyPr/>
                    <a:lstStyle/>
                    <a:p>
                      <a:r>
                        <a:rPr lang="en-US" dirty="0" smtClean="0"/>
                        <a:t>Employment</a:t>
                      </a:r>
                      <a:endParaRPr lang="en-US" dirty="0"/>
                    </a:p>
                  </a:txBody>
                  <a:tcPr/>
                </a:tc>
              </a:tr>
              <a:tr h="370840">
                <a:tc>
                  <a:txBody>
                    <a:bodyPr/>
                    <a:lstStyle/>
                    <a:p>
                      <a:r>
                        <a:rPr lang="en-US" dirty="0" smtClean="0"/>
                        <a:t>Adivasi</a:t>
                      </a:r>
                      <a:endParaRPr lang="en-US" dirty="0"/>
                    </a:p>
                  </a:txBody>
                  <a:tcPr/>
                </a:tc>
                <a:tc>
                  <a:txBody>
                    <a:bodyPr/>
                    <a:lstStyle/>
                    <a:p>
                      <a:r>
                        <a:rPr lang="en-US" dirty="0" smtClean="0"/>
                        <a:t>Education, equality,</a:t>
                      </a:r>
                      <a:r>
                        <a:rPr lang="en-US" baseline="0" dirty="0" smtClean="0"/>
                        <a:t> land ownership, rising socio economic status</a:t>
                      </a:r>
                      <a:endParaRPr lang="en-US" dirty="0"/>
                    </a:p>
                  </a:txBody>
                  <a:tcPr/>
                </a:tc>
              </a:tr>
              <a:tr h="370840">
                <a:tc>
                  <a:txBody>
                    <a:bodyPr/>
                    <a:lstStyle/>
                    <a:p>
                      <a:r>
                        <a:rPr lang="en-US" dirty="0" smtClean="0"/>
                        <a:t>Girl</a:t>
                      </a:r>
                      <a:endParaRPr lang="en-US" dirty="0"/>
                    </a:p>
                  </a:txBody>
                  <a:tcPr/>
                </a:tc>
                <a:tc>
                  <a:txBody>
                    <a:bodyPr/>
                    <a:lstStyle/>
                    <a:p>
                      <a:r>
                        <a:rPr lang="en-US" dirty="0" smtClean="0"/>
                        <a:t>Freedom, education at par</a:t>
                      </a:r>
                      <a:r>
                        <a:rPr lang="en-US" baseline="0" dirty="0" smtClean="0"/>
                        <a:t> with boys, equal opportunity</a:t>
                      </a:r>
                      <a:endParaRPr lang="en-US" dirty="0"/>
                    </a:p>
                  </a:txBody>
                  <a:tcPr/>
                </a:tc>
              </a:tr>
            </a:tbl>
          </a:graphicData>
        </a:graphic>
      </p:graphicFrame>
    </p:spTree>
    <p:extLst>
      <p:ext uri="{BB962C8B-B14F-4D97-AF65-F5344CB8AC3E}">
        <p14:creationId xmlns:p14="http://schemas.microsoft.com/office/powerpoint/2010/main" val="42927533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3071"/>
            <a:ext cx="10515600" cy="5813891"/>
          </a:xfrm>
        </p:spPr>
        <p:txBody>
          <a:bodyPr/>
          <a:lstStyle/>
          <a:p>
            <a:pPr marL="0" indent="0">
              <a:buNone/>
            </a:pPr>
            <a:r>
              <a:rPr lang="en-US" b="1" dirty="0" smtClean="0">
                <a:solidFill>
                  <a:srgbClr val="FF0000"/>
                </a:solidFill>
              </a:rPr>
              <a:t>1.Meaning of Development</a:t>
            </a:r>
          </a:p>
          <a:p>
            <a:pPr lvl="1"/>
            <a:r>
              <a:rPr lang="en-US" dirty="0" smtClean="0"/>
              <a:t>Development is </a:t>
            </a:r>
            <a:r>
              <a:rPr lang="en-US" dirty="0"/>
              <a:t>a process that creates growth, progress, positive change or the addition of physical, economic, environmental, social and demographic components</a:t>
            </a:r>
            <a:r>
              <a:rPr lang="en-US" dirty="0" smtClean="0"/>
              <a:t>.</a:t>
            </a:r>
          </a:p>
          <a:p>
            <a:pPr marL="0" lvl="1" indent="0">
              <a:buNone/>
            </a:pPr>
            <a:r>
              <a:rPr lang="en-US" sz="2800" b="1" dirty="0" smtClean="0">
                <a:solidFill>
                  <a:srgbClr val="FF0000"/>
                </a:solidFill>
              </a:rPr>
              <a:t>2. Different people &amp; different goals</a:t>
            </a:r>
          </a:p>
          <a:p>
            <a:pPr lvl="2"/>
            <a:r>
              <a:rPr lang="en-US" sz="2400" dirty="0" smtClean="0"/>
              <a:t>Different people have different developmental goals.</a:t>
            </a:r>
          </a:p>
          <a:p>
            <a:pPr lvl="2"/>
            <a:r>
              <a:rPr lang="en-US" sz="2400" dirty="0" smtClean="0"/>
              <a:t>Development for one may not be the development for another. It may be destructive for another.</a:t>
            </a:r>
          </a:p>
          <a:p>
            <a:pPr lvl="2"/>
            <a:r>
              <a:rPr lang="en-US" sz="2400" dirty="0" smtClean="0"/>
              <a:t>Eg: Dams : </a:t>
            </a:r>
          </a:p>
          <a:p>
            <a:pPr lvl="3"/>
            <a:r>
              <a:rPr lang="en-US" sz="2400" dirty="0" smtClean="0"/>
              <a:t>People need Dams to satisfy their agricultural purposes.</a:t>
            </a:r>
          </a:p>
          <a:p>
            <a:pPr lvl="3"/>
            <a:r>
              <a:rPr lang="en-US" sz="2400" dirty="0" smtClean="0"/>
              <a:t>Production of Hydel electricity is done.</a:t>
            </a:r>
          </a:p>
          <a:p>
            <a:pPr lvl="3"/>
            <a:r>
              <a:rPr lang="en-US" sz="2400" dirty="0" smtClean="0"/>
              <a:t>Construction of Dam may lead to displacement of many families &amp; lead to ecological imbalances, submerging of forestland.</a:t>
            </a:r>
          </a:p>
          <a:p>
            <a:pPr lvl="3"/>
            <a:endParaRPr lang="en-US" sz="2000" dirty="0" smtClean="0"/>
          </a:p>
          <a:p>
            <a:pPr lvl="3"/>
            <a:endParaRPr lang="en-US" dirty="0"/>
          </a:p>
        </p:txBody>
      </p:sp>
    </p:spTree>
    <p:extLst>
      <p:ext uri="{BB962C8B-B14F-4D97-AF65-F5344CB8AC3E}">
        <p14:creationId xmlns:p14="http://schemas.microsoft.com/office/powerpoint/2010/main" val="3990317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28284049"/>
              </p:ext>
            </p:extLst>
          </p:nvPr>
        </p:nvGraphicFramePr>
        <p:xfrm>
          <a:off x="838200" y="806450"/>
          <a:ext cx="10515600" cy="5120640"/>
        </p:xfrm>
        <a:graphic>
          <a:graphicData uri="http://schemas.openxmlformats.org/drawingml/2006/table">
            <a:tbl>
              <a:tblPr firstRow="1" bandRow="1">
                <a:tableStyleId>{F5AB1C69-6EDB-4FF4-983F-18BD219EF322}</a:tableStyleId>
              </a:tblPr>
              <a:tblGrid>
                <a:gridCol w="3263153"/>
                <a:gridCol w="7252447"/>
              </a:tblGrid>
              <a:tr h="370840">
                <a:tc>
                  <a:txBody>
                    <a:bodyPr/>
                    <a:lstStyle/>
                    <a:p>
                      <a:r>
                        <a:rPr lang="en-US" dirty="0" smtClean="0"/>
                        <a:t>Landless rural Labours</a:t>
                      </a:r>
                      <a:endParaRPr lang="en-US" dirty="0"/>
                    </a:p>
                  </a:txBody>
                  <a:tcPr/>
                </a:tc>
                <a:tc>
                  <a:txBody>
                    <a:bodyPr/>
                    <a:lstStyle/>
                    <a:p>
                      <a:r>
                        <a:rPr lang="en-US" dirty="0" smtClean="0"/>
                        <a:t>More days of work, better wages,</a:t>
                      </a:r>
                      <a:r>
                        <a:rPr lang="en-US" baseline="0" dirty="0" smtClean="0"/>
                        <a:t> good education, No social discrimination, people can become leaders</a:t>
                      </a:r>
                      <a:endParaRPr lang="en-US" dirty="0"/>
                    </a:p>
                  </a:txBody>
                  <a:tcPr/>
                </a:tc>
              </a:tr>
              <a:tr h="370840">
                <a:tc>
                  <a:txBody>
                    <a:bodyPr/>
                    <a:lstStyle/>
                    <a:p>
                      <a:r>
                        <a:rPr lang="en-US" dirty="0" smtClean="0"/>
                        <a:t>Prosperous farmers from</a:t>
                      </a:r>
                      <a:r>
                        <a:rPr lang="en-US" baseline="0" dirty="0" smtClean="0"/>
                        <a:t> Punjab</a:t>
                      </a:r>
                      <a:endParaRPr lang="en-US" dirty="0"/>
                    </a:p>
                  </a:txBody>
                  <a:tcPr/>
                </a:tc>
                <a:tc>
                  <a:txBody>
                    <a:bodyPr/>
                    <a:lstStyle/>
                    <a:p>
                      <a:r>
                        <a:rPr lang="en-US" dirty="0" smtClean="0"/>
                        <a:t>Assured</a:t>
                      </a:r>
                      <a:r>
                        <a:rPr lang="en-US" baseline="0" dirty="0" smtClean="0"/>
                        <a:t> a high family income through higher support prices for their crops, They should be able to settle their children abroad.</a:t>
                      </a:r>
                      <a:endParaRPr lang="en-US" dirty="0"/>
                    </a:p>
                  </a:txBody>
                  <a:tcPr/>
                </a:tc>
              </a:tr>
              <a:tr h="370840">
                <a:tc>
                  <a:txBody>
                    <a:bodyPr/>
                    <a:lstStyle/>
                    <a:p>
                      <a:r>
                        <a:rPr lang="en-US" dirty="0" smtClean="0">
                          <a:solidFill>
                            <a:schemeClr val="accent2">
                              <a:lumMod val="75000"/>
                            </a:schemeClr>
                          </a:solidFill>
                        </a:rPr>
                        <a:t>Farmers who depend</a:t>
                      </a:r>
                      <a:r>
                        <a:rPr lang="en-US" baseline="0" dirty="0" smtClean="0">
                          <a:solidFill>
                            <a:schemeClr val="accent2">
                              <a:lumMod val="75000"/>
                            </a:schemeClr>
                          </a:solidFill>
                        </a:rPr>
                        <a:t> only on rain for their crops</a:t>
                      </a:r>
                      <a:endParaRPr lang="en-US" dirty="0">
                        <a:solidFill>
                          <a:schemeClr val="accent2">
                            <a:lumMod val="75000"/>
                          </a:schemeClr>
                        </a:solidFill>
                      </a:endParaRPr>
                    </a:p>
                  </a:txBody>
                  <a:tcPr/>
                </a:tc>
                <a:tc>
                  <a:txBody>
                    <a:bodyPr/>
                    <a:lstStyle/>
                    <a:p>
                      <a:r>
                        <a:rPr lang="en-US" dirty="0" smtClean="0">
                          <a:solidFill>
                            <a:schemeClr val="accent2">
                              <a:lumMod val="75000"/>
                            </a:schemeClr>
                          </a:solidFill>
                        </a:rPr>
                        <a:t>Tube wells</a:t>
                      </a:r>
                      <a:r>
                        <a:rPr lang="en-US" baseline="0" dirty="0" smtClean="0">
                          <a:solidFill>
                            <a:schemeClr val="accent2">
                              <a:lumMod val="75000"/>
                            </a:schemeClr>
                          </a:solidFill>
                        </a:rPr>
                        <a:t> to be dug and canals to be made for irrigation of crops: Higher support prices for their crops, hardworking and cheap labour </a:t>
                      </a:r>
                      <a:endParaRPr lang="en-US" dirty="0">
                        <a:solidFill>
                          <a:schemeClr val="accent2">
                            <a:lumMod val="75000"/>
                          </a:schemeClr>
                        </a:solidFill>
                      </a:endParaRPr>
                    </a:p>
                  </a:txBody>
                  <a:tcPr/>
                </a:tc>
              </a:tr>
              <a:tr h="370840">
                <a:tc>
                  <a:txBody>
                    <a:bodyPr/>
                    <a:lstStyle/>
                    <a:p>
                      <a:r>
                        <a:rPr lang="en-US" dirty="0" smtClean="0">
                          <a:solidFill>
                            <a:schemeClr val="accent2">
                              <a:lumMod val="75000"/>
                            </a:schemeClr>
                          </a:solidFill>
                        </a:rPr>
                        <a:t>A rural women</a:t>
                      </a:r>
                      <a:r>
                        <a:rPr lang="en-US" baseline="0" dirty="0" smtClean="0">
                          <a:solidFill>
                            <a:schemeClr val="accent2">
                              <a:lumMod val="75000"/>
                            </a:schemeClr>
                          </a:solidFill>
                        </a:rPr>
                        <a:t> from a land owning family</a:t>
                      </a:r>
                      <a:endParaRPr lang="en-US" dirty="0">
                        <a:solidFill>
                          <a:schemeClr val="accent2">
                            <a:lumMod val="75000"/>
                          </a:schemeClr>
                        </a:solidFill>
                      </a:endParaRPr>
                    </a:p>
                  </a:txBody>
                  <a:tcPr/>
                </a:tc>
                <a:tc>
                  <a:txBody>
                    <a:bodyPr/>
                    <a:lstStyle/>
                    <a:p>
                      <a:r>
                        <a:rPr lang="en-US" dirty="0" smtClean="0">
                          <a:solidFill>
                            <a:schemeClr val="accent2">
                              <a:lumMod val="75000"/>
                            </a:schemeClr>
                          </a:solidFill>
                        </a:rPr>
                        <a:t>Educating</a:t>
                      </a:r>
                      <a:r>
                        <a:rPr lang="en-US" baseline="0" dirty="0" smtClean="0">
                          <a:solidFill>
                            <a:schemeClr val="accent2">
                              <a:lumMod val="75000"/>
                            </a:schemeClr>
                          </a:solidFill>
                        </a:rPr>
                        <a:t> her children in English Medium School, more earning from the land by giving on rent. </a:t>
                      </a:r>
                      <a:endParaRPr lang="en-US" dirty="0">
                        <a:solidFill>
                          <a:schemeClr val="accent2">
                            <a:lumMod val="75000"/>
                          </a:schemeClr>
                        </a:solidFill>
                      </a:endParaRPr>
                    </a:p>
                  </a:txBody>
                  <a:tcPr/>
                </a:tc>
              </a:tr>
              <a:tr h="370840">
                <a:tc>
                  <a:txBody>
                    <a:bodyPr/>
                    <a:lstStyle/>
                    <a:p>
                      <a:r>
                        <a:rPr lang="en-US" dirty="0" smtClean="0">
                          <a:solidFill>
                            <a:schemeClr val="accent2">
                              <a:lumMod val="75000"/>
                            </a:schemeClr>
                          </a:solidFill>
                        </a:rPr>
                        <a:t>Urban unemployed</a:t>
                      </a:r>
                      <a:r>
                        <a:rPr lang="en-US" baseline="0" dirty="0" smtClean="0">
                          <a:solidFill>
                            <a:schemeClr val="accent2">
                              <a:lumMod val="75000"/>
                            </a:schemeClr>
                          </a:solidFill>
                        </a:rPr>
                        <a:t> youth</a:t>
                      </a:r>
                      <a:endParaRPr lang="en-US" dirty="0">
                        <a:solidFill>
                          <a:schemeClr val="accent2">
                            <a:lumMod val="75000"/>
                          </a:schemeClr>
                        </a:solidFill>
                      </a:endParaRPr>
                    </a:p>
                  </a:txBody>
                  <a:tcPr/>
                </a:tc>
                <a:tc>
                  <a:txBody>
                    <a:bodyPr/>
                    <a:lstStyle/>
                    <a:p>
                      <a:r>
                        <a:rPr lang="en-US" dirty="0" smtClean="0">
                          <a:solidFill>
                            <a:schemeClr val="accent2">
                              <a:lumMod val="75000"/>
                            </a:schemeClr>
                          </a:solidFill>
                        </a:rPr>
                        <a:t>More opportunity</a:t>
                      </a:r>
                      <a:r>
                        <a:rPr lang="en-US" baseline="0" dirty="0" smtClean="0">
                          <a:solidFill>
                            <a:schemeClr val="accent2">
                              <a:lumMod val="75000"/>
                            </a:schemeClr>
                          </a:solidFill>
                        </a:rPr>
                        <a:t> of jobs, a permanent white collar job, having a self owned home to live in </a:t>
                      </a:r>
                      <a:endParaRPr lang="en-US" dirty="0">
                        <a:solidFill>
                          <a:schemeClr val="accent2">
                            <a:lumMod val="75000"/>
                          </a:schemeClr>
                        </a:solidFill>
                      </a:endParaRPr>
                    </a:p>
                  </a:txBody>
                  <a:tcPr/>
                </a:tc>
              </a:tr>
              <a:tr h="370840">
                <a:tc>
                  <a:txBody>
                    <a:bodyPr/>
                    <a:lstStyle/>
                    <a:p>
                      <a:r>
                        <a:rPr lang="en-US" dirty="0" smtClean="0">
                          <a:solidFill>
                            <a:schemeClr val="accent2">
                              <a:lumMod val="75000"/>
                            </a:schemeClr>
                          </a:solidFill>
                        </a:rPr>
                        <a:t>A boy from a rich urban family</a:t>
                      </a:r>
                      <a:endParaRPr lang="en-US" dirty="0">
                        <a:solidFill>
                          <a:schemeClr val="accent2">
                            <a:lumMod val="75000"/>
                          </a:schemeClr>
                        </a:solidFill>
                      </a:endParaRPr>
                    </a:p>
                  </a:txBody>
                  <a:tcPr/>
                </a:tc>
                <a:tc>
                  <a:txBody>
                    <a:bodyPr/>
                    <a:lstStyle/>
                    <a:p>
                      <a:r>
                        <a:rPr lang="en-US" dirty="0" smtClean="0">
                          <a:solidFill>
                            <a:schemeClr val="accent2">
                              <a:lumMod val="75000"/>
                            </a:schemeClr>
                          </a:solidFill>
                        </a:rPr>
                        <a:t>Should be allowed to decide his career,</a:t>
                      </a:r>
                      <a:r>
                        <a:rPr lang="en-US" baseline="0" dirty="0" smtClean="0">
                          <a:solidFill>
                            <a:schemeClr val="accent2">
                              <a:lumMod val="75000"/>
                            </a:schemeClr>
                          </a:solidFill>
                        </a:rPr>
                        <a:t> whether to do business, pursue higher studies, have his own car &amp; house to live in .</a:t>
                      </a:r>
                      <a:endParaRPr lang="en-US" dirty="0">
                        <a:solidFill>
                          <a:schemeClr val="accent2">
                            <a:lumMod val="75000"/>
                          </a:schemeClr>
                        </a:solidFill>
                      </a:endParaRPr>
                    </a:p>
                  </a:txBody>
                  <a:tcPr/>
                </a:tc>
              </a:tr>
              <a:tr h="370840">
                <a:tc>
                  <a:txBody>
                    <a:bodyPr/>
                    <a:lstStyle/>
                    <a:p>
                      <a:r>
                        <a:rPr lang="en-US" dirty="0" smtClean="0"/>
                        <a:t>A girl from a rich urban family</a:t>
                      </a:r>
                      <a:endParaRPr lang="en-US" dirty="0"/>
                    </a:p>
                  </a:txBody>
                  <a:tcPr/>
                </a:tc>
                <a:tc>
                  <a:txBody>
                    <a:bodyPr/>
                    <a:lstStyle/>
                    <a:p>
                      <a:r>
                        <a:rPr lang="en-US" dirty="0" smtClean="0"/>
                        <a:t>She gets much freedom</a:t>
                      </a:r>
                      <a:r>
                        <a:rPr lang="en-US" baseline="0" dirty="0" smtClean="0"/>
                        <a:t> as her brother &amp; is able to decide what she wants to do in life. She is able to pursue her studies abroad.</a:t>
                      </a:r>
                      <a:endParaRPr lang="en-US" dirty="0"/>
                    </a:p>
                  </a:txBody>
                  <a:tcPr/>
                </a:tc>
              </a:tr>
              <a:tr h="370840">
                <a:tc>
                  <a:txBody>
                    <a:bodyPr/>
                    <a:lstStyle/>
                    <a:p>
                      <a:r>
                        <a:rPr lang="en-US" dirty="0" smtClean="0">
                          <a:solidFill>
                            <a:schemeClr val="accent2">
                              <a:lumMod val="75000"/>
                            </a:schemeClr>
                          </a:solidFill>
                        </a:rPr>
                        <a:t>An Adivasi from Narmada Valley</a:t>
                      </a:r>
                      <a:endParaRPr lang="en-US" dirty="0">
                        <a:solidFill>
                          <a:schemeClr val="accent2">
                            <a:lumMod val="75000"/>
                          </a:schemeClr>
                        </a:solidFill>
                      </a:endParaRPr>
                    </a:p>
                  </a:txBody>
                  <a:tcPr/>
                </a:tc>
                <a:tc>
                  <a:txBody>
                    <a:bodyPr/>
                    <a:lstStyle/>
                    <a:p>
                      <a:r>
                        <a:rPr lang="en-US" dirty="0" smtClean="0">
                          <a:solidFill>
                            <a:schemeClr val="accent2">
                              <a:lumMod val="75000"/>
                            </a:schemeClr>
                          </a:solidFill>
                        </a:rPr>
                        <a:t>No</a:t>
                      </a:r>
                      <a:r>
                        <a:rPr lang="en-US" baseline="0" dirty="0" smtClean="0">
                          <a:solidFill>
                            <a:schemeClr val="accent2">
                              <a:lumMod val="75000"/>
                            </a:schemeClr>
                          </a:solidFill>
                        </a:rPr>
                        <a:t> social discrimination, school education for children, employment all round the year, Public Distribution System. </a:t>
                      </a:r>
                      <a:endParaRPr lang="en-US" dirty="0">
                        <a:solidFill>
                          <a:schemeClr val="accent2">
                            <a:lumMod val="75000"/>
                          </a:schemeClr>
                        </a:solidFill>
                      </a:endParaRPr>
                    </a:p>
                  </a:txBody>
                  <a:tcPr/>
                </a:tc>
              </a:tr>
            </a:tbl>
          </a:graphicData>
        </a:graphic>
      </p:graphicFrame>
    </p:spTree>
    <p:extLst>
      <p:ext uri="{BB962C8B-B14F-4D97-AF65-F5344CB8AC3E}">
        <p14:creationId xmlns:p14="http://schemas.microsoft.com/office/powerpoint/2010/main" val="479926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4428"/>
          </a:xfrm>
        </p:spPr>
        <p:txBody>
          <a:bodyPr>
            <a:normAutofit/>
          </a:bodyPr>
          <a:lstStyle/>
          <a:p>
            <a:pPr algn="ctr"/>
            <a:r>
              <a:rPr lang="en-US" sz="4000" b="1" dirty="0" smtClean="0">
                <a:solidFill>
                  <a:srgbClr val="0070C0"/>
                </a:solidFill>
              </a:rPr>
              <a:t>3. Comparison </a:t>
            </a:r>
            <a:r>
              <a:rPr lang="en-US" sz="4000" b="1" dirty="0">
                <a:solidFill>
                  <a:srgbClr val="0070C0"/>
                </a:solidFill>
              </a:rPr>
              <a:t>of Countries or States</a:t>
            </a:r>
          </a:p>
        </p:txBody>
      </p:sp>
      <p:sp>
        <p:nvSpPr>
          <p:cNvPr id="3" name="Content Placeholder 2"/>
          <p:cNvSpPr>
            <a:spLocks noGrp="1"/>
          </p:cNvSpPr>
          <p:nvPr>
            <p:ph idx="1"/>
          </p:nvPr>
        </p:nvSpPr>
        <p:spPr>
          <a:xfrm>
            <a:off x="1026459" y="1449107"/>
            <a:ext cx="10515600" cy="4351338"/>
          </a:xfrm>
        </p:spPr>
        <p:txBody>
          <a:bodyPr/>
          <a:lstStyle/>
          <a:p>
            <a:pPr marL="0" indent="0">
              <a:buNone/>
            </a:pPr>
            <a:r>
              <a:rPr lang="en-US" dirty="0" smtClean="0"/>
              <a:t>1</a:t>
            </a:r>
            <a:r>
              <a:rPr lang="en-US" sz="3600" dirty="0" smtClean="0"/>
              <a:t>. Comparison </a:t>
            </a:r>
            <a:r>
              <a:rPr lang="en-US" sz="3600" dirty="0"/>
              <a:t>through </a:t>
            </a:r>
            <a:r>
              <a:rPr lang="en-US" sz="3600" dirty="0" smtClean="0"/>
              <a:t>National Income</a:t>
            </a:r>
          </a:p>
          <a:p>
            <a:pPr lvl="1"/>
            <a:r>
              <a:rPr lang="en-US" sz="3200" dirty="0" smtClean="0"/>
              <a:t>National Income </a:t>
            </a:r>
          </a:p>
          <a:p>
            <a:pPr lvl="2"/>
            <a:r>
              <a:rPr lang="en-US" sz="2800" dirty="0" smtClean="0"/>
              <a:t>It is the income of all the residents of the country over a period of time and is also known as total income. </a:t>
            </a:r>
          </a:p>
          <a:p>
            <a:pPr lvl="2"/>
            <a:r>
              <a:rPr lang="en-US" sz="2800" dirty="0" smtClean="0"/>
              <a:t>Countries with higher total income are USA, UK, Japan</a:t>
            </a:r>
          </a:p>
          <a:p>
            <a:pPr lvl="2"/>
            <a:r>
              <a:rPr lang="en-US" sz="2800" dirty="0" smtClean="0"/>
              <a:t>This cannot be a useful measure in countries which have different populations &amp; comparing total income will not state the average amount earned by a person,</a:t>
            </a:r>
          </a:p>
          <a:p>
            <a:pPr lvl="2"/>
            <a:endParaRPr lang="en-US" sz="2800" dirty="0"/>
          </a:p>
        </p:txBody>
      </p:sp>
    </p:spTree>
    <p:extLst>
      <p:ext uri="{BB962C8B-B14F-4D97-AF65-F5344CB8AC3E}">
        <p14:creationId xmlns:p14="http://schemas.microsoft.com/office/powerpoint/2010/main" val="26048676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66887"/>
          </a:xfrm>
        </p:spPr>
        <p:txBody>
          <a:bodyPr>
            <a:noAutofit/>
          </a:bodyPr>
          <a:lstStyle/>
          <a:p>
            <a:pPr algn="ctr"/>
            <a:r>
              <a:rPr lang="en-US" sz="3200" b="1" dirty="0">
                <a:solidFill>
                  <a:srgbClr val="0070C0"/>
                </a:solidFill>
              </a:rPr>
              <a:t>Comparison of Countries or States</a:t>
            </a:r>
          </a:p>
        </p:txBody>
      </p:sp>
      <p:sp>
        <p:nvSpPr>
          <p:cNvPr id="3" name="Content Placeholder 2"/>
          <p:cNvSpPr>
            <a:spLocks noGrp="1"/>
          </p:cNvSpPr>
          <p:nvPr>
            <p:ph idx="1"/>
          </p:nvPr>
        </p:nvSpPr>
        <p:spPr>
          <a:xfrm>
            <a:off x="838200" y="632012"/>
            <a:ext cx="10515600" cy="5544951"/>
          </a:xfrm>
        </p:spPr>
        <p:txBody>
          <a:bodyPr/>
          <a:lstStyle/>
          <a:p>
            <a:pPr marL="0" indent="0">
              <a:buNone/>
            </a:pPr>
            <a:r>
              <a:rPr lang="en-US" dirty="0" smtClean="0"/>
              <a:t>2. Comparison through per capita income	</a:t>
            </a:r>
          </a:p>
          <a:p>
            <a:pPr marL="0" indent="0">
              <a:buNone/>
            </a:pPr>
            <a:r>
              <a:rPr lang="en-US" sz="2000" dirty="0" smtClean="0"/>
              <a:t>Per capita Income = </a:t>
            </a:r>
            <a:r>
              <a:rPr lang="en-US" sz="2000" dirty="0"/>
              <a:t> </a:t>
            </a:r>
            <a:r>
              <a:rPr lang="en-US" sz="2000" dirty="0" smtClean="0"/>
              <a:t>National </a:t>
            </a:r>
            <a:r>
              <a:rPr lang="en-US" sz="2000" dirty="0"/>
              <a:t>income</a:t>
            </a:r>
            <a:r>
              <a:rPr lang="en-US" sz="2000" dirty="0" smtClean="0"/>
              <a:t>	</a:t>
            </a:r>
          </a:p>
          <a:p>
            <a:pPr marL="0" indent="0">
              <a:buNone/>
            </a:pPr>
            <a:r>
              <a:rPr lang="en-US" sz="2000" dirty="0" smtClean="0"/>
              <a:t>		     Total </a:t>
            </a:r>
            <a:r>
              <a:rPr lang="en-US" sz="2000" dirty="0"/>
              <a:t>population</a:t>
            </a:r>
          </a:p>
          <a:p>
            <a:pPr marL="0" indent="0">
              <a:buNone/>
            </a:pPr>
            <a:endParaRPr lang="en-US" sz="2000" dirty="0"/>
          </a:p>
          <a:p>
            <a:pPr marL="0" indent="0">
              <a:buNone/>
            </a:pPr>
            <a:r>
              <a:rPr lang="en-US" sz="2000" dirty="0" smtClean="0"/>
              <a:t>World bank can term a country as developed or underdeveloped or developing Based on per capita income a country . It has some parameters as records on the year 2017</a:t>
            </a:r>
          </a:p>
          <a:p>
            <a:pPr marL="457200" indent="-457200">
              <a:buAutoNum type="arabicPeriod"/>
            </a:pPr>
            <a:r>
              <a:rPr lang="en-US" sz="2000" dirty="0" smtClean="0"/>
              <a:t>A country which has per capita more than USD 12,056 </a:t>
            </a:r>
            <a:r>
              <a:rPr lang="en-US" sz="2000" dirty="0"/>
              <a:t> </a:t>
            </a:r>
            <a:r>
              <a:rPr lang="en-US" sz="2000" dirty="0" smtClean="0"/>
              <a:t>per annum is considered to be rich </a:t>
            </a:r>
          </a:p>
          <a:p>
            <a:pPr marL="457200" indent="-457200">
              <a:buAutoNum type="arabicPeriod"/>
            </a:pPr>
            <a:r>
              <a:rPr lang="en-US" sz="2000" dirty="0" smtClean="0"/>
              <a:t>Less than USD 955  or less are called low income countries </a:t>
            </a:r>
          </a:p>
          <a:p>
            <a:pPr marL="457200" indent="-457200">
              <a:buAutoNum type="arabicPeriod"/>
            </a:pPr>
            <a:r>
              <a:rPr lang="en-US" sz="2000" dirty="0" smtClean="0"/>
              <a:t>India has a USD 1820 per annum &amp; so comes in the category of low middle income group</a:t>
            </a:r>
          </a:p>
          <a:p>
            <a:pPr marL="457200" indent="-457200">
              <a:buAutoNum type="arabicPeriod"/>
            </a:pPr>
            <a:endParaRPr lang="en-US" sz="2000" dirty="0" smtClean="0"/>
          </a:p>
        </p:txBody>
      </p:sp>
      <p:cxnSp>
        <p:nvCxnSpPr>
          <p:cNvPr id="5" name="Straight Connector 4"/>
          <p:cNvCxnSpPr/>
          <p:nvPr/>
        </p:nvCxnSpPr>
        <p:spPr>
          <a:xfrm>
            <a:off x="2941544" y="1519517"/>
            <a:ext cx="1848971" cy="13447"/>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6" name="Table 5"/>
          <p:cNvGraphicFramePr>
            <a:graphicFrameLocks noGrp="1"/>
          </p:cNvGraphicFramePr>
          <p:nvPr>
            <p:extLst>
              <p:ext uri="{D42A27DB-BD31-4B8C-83A1-F6EECF244321}">
                <p14:modId xmlns:p14="http://schemas.microsoft.com/office/powerpoint/2010/main" val="815779187"/>
              </p:ext>
            </p:extLst>
          </p:nvPr>
        </p:nvGraphicFramePr>
        <p:xfrm>
          <a:off x="2524685" y="4316852"/>
          <a:ext cx="5905500" cy="2407920"/>
        </p:xfrm>
        <a:graphic>
          <a:graphicData uri="http://schemas.openxmlformats.org/drawingml/2006/table">
            <a:tbl>
              <a:tblPr/>
              <a:tblGrid>
                <a:gridCol w="1968500"/>
                <a:gridCol w="1968500"/>
                <a:gridCol w="1968500"/>
              </a:tblGrid>
              <a:tr h="247650">
                <a:tc>
                  <a:txBody>
                    <a:bodyPr/>
                    <a:lstStyle/>
                    <a:p>
                      <a:pPr algn="l" fontAlgn="t"/>
                      <a:r>
                        <a:rPr lang="en-US" b="1" dirty="0">
                          <a:solidFill>
                            <a:srgbClr val="000000"/>
                          </a:solidFill>
                          <a:effectLst/>
                        </a:rPr>
                        <a:t>2019 Rank</a:t>
                      </a:r>
                    </a:p>
                  </a:txBody>
                  <a:tcPr marR="95250" marT="76200" marB="76200">
                    <a:lnL>
                      <a:noFill/>
                    </a:lnL>
                    <a:lnR>
                      <a:noFill/>
                    </a:lnR>
                    <a:lnT>
                      <a:noFill/>
                    </a:lnT>
                    <a:lnB w="9525" cap="flat" cmpd="sng" algn="ctr">
                      <a:solidFill>
                        <a:srgbClr val="EBEBEB"/>
                      </a:solidFill>
                      <a:prstDash val="solid"/>
                      <a:round/>
                      <a:headEnd type="none" w="med" len="med"/>
                      <a:tailEnd type="none" w="med" len="med"/>
                    </a:lnB>
                    <a:solidFill>
                      <a:srgbClr val="FFFFFF"/>
                    </a:solidFill>
                  </a:tcPr>
                </a:tc>
                <a:tc>
                  <a:txBody>
                    <a:bodyPr/>
                    <a:lstStyle/>
                    <a:p>
                      <a:pPr algn="l" fontAlgn="t"/>
                      <a:r>
                        <a:rPr lang="en-US" b="1">
                          <a:solidFill>
                            <a:srgbClr val="000000"/>
                          </a:solidFill>
                          <a:effectLst/>
                        </a:rPr>
                        <a:t>Country</a:t>
                      </a:r>
                    </a:p>
                  </a:txBody>
                  <a:tcPr marL="95250" marR="95250" marT="76200" marB="76200">
                    <a:lnL>
                      <a:noFill/>
                    </a:lnL>
                    <a:lnR>
                      <a:noFill/>
                    </a:lnR>
                    <a:lnT>
                      <a:noFill/>
                    </a:lnT>
                    <a:lnB w="9525" cap="flat" cmpd="sng" algn="ctr">
                      <a:solidFill>
                        <a:srgbClr val="EBEBEB"/>
                      </a:solidFill>
                      <a:prstDash val="solid"/>
                      <a:round/>
                      <a:headEnd type="none" w="med" len="med"/>
                      <a:tailEnd type="none" w="med" len="med"/>
                    </a:lnB>
                    <a:solidFill>
                      <a:srgbClr val="FFFFFF"/>
                    </a:solidFill>
                  </a:tcPr>
                </a:tc>
                <a:tc>
                  <a:txBody>
                    <a:bodyPr/>
                    <a:lstStyle/>
                    <a:p>
                      <a:pPr algn="l" fontAlgn="t"/>
                      <a:r>
                        <a:rPr lang="en-US" b="1" dirty="0">
                          <a:solidFill>
                            <a:srgbClr val="000000"/>
                          </a:solidFill>
                          <a:effectLst/>
                        </a:rPr>
                        <a:t>GDP per capita 2019 (Projected)</a:t>
                      </a:r>
                    </a:p>
                  </a:txBody>
                  <a:tcPr marL="95250" marR="95250" marT="76200" marB="76200">
                    <a:lnL>
                      <a:noFill/>
                    </a:lnL>
                    <a:lnR>
                      <a:noFill/>
                    </a:lnR>
                    <a:lnT>
                      <a:noFill/>
                    </a:lnT>
                    <a:lnB w="9525" cap="flat" cmpd="sng" algn="ctr">
                      <a:solidFill>
                        <a:srgbClr val="EBEBEB"/>
                      </a:solidFill>
                      <a:prstDash val="solid"/>
                      <a:round/>
                      <a:headEnd type="none" w="med" len="med"/>
                      <a:tailEnd type="none" w="med" len="med"/>
                    </a:lnB>
                    <a:solidFill>
                      <a:srgbClr val="FFFFFF"/>
                    </a:solidFill>
                  </a:tcPr>
                </a:tc>
              </a:tr>
              <a:tr h="247650">
                <a:tc>
                  <a:txBody>
                    <a:bodyPr/>
                    <a:lstStyle/>
                    <a:p>
                      <a:r>
                        <a:rPr lang="en-US">
                          <a:effectLst/>
                        </a:rPr>
                        <a:t>1</a:t>
                      </a:r>
                    </a:p>
                  </a:txBody>
                  <a:tcPr marR="95250" marT="76200" marB="76200"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FFFF"/>
                    </a:solidFill>
                  </a:tcPr>
                </a:tc>
                <a:tc>
                  <a:txBody>
                    <a:bodyPr/>
                    <a:lstStyle/>
                    <a:p>
                      <a:r>
                        <a:rPr lang="en-US">
                          <a:effectLst/>
                        </a:rPr>
                        <a:t>Luxembourg</a:t>
                      </a:r>
                    </a:p>
                  </a:txBody>
                  <a:tcPr marL="95250" marR="95250" marT="76200" marB="76200"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FFFF"/>
                    </a:solidFill>
                  </a:tcPr>
                </a:tc>
                <a:tc>
                  <a:txBody>
                    <a:bodyPr/>
                    <a:lstStyle/>
                    <a:p>
                      <a:r>
                        <a:rPr lang="en-US">
                          <a:effectLst/>
                        </a:rPr>
                        <a:t>119719</a:t>
                      </a:r>
                    </a:p>
                  </a:txBody>
                  <a:tcPr marL="95250" marR="95250" marT="76200" marB="76200"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FFFF"/>
                    </a:solidFill>
                  </a:tcPr>
                </a:tc>
              </a:tr>
              <a:tr h="247650">
                <a:tc>
                  <a:txBody>
                    <a:bodyPr/>
                    <a:lstStyle/>
                    <a:p>
                      <a:r>
                        <a:rPr lang="en-US">
                          <a:effectLst/>
                        </a:rPr>
                        <a:t>2</a:t>
                      </a:r>
                    </a:p>
                  </a:txBody>
                  <a:tcPr marR="95250" marT="76200" marB="76200"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FFFF"/>
                    </a:solidFill>
                  </a:tcPr>
                </a:tc>
                <a:tc>
                  <a:txBody>
                    <a:bodyPr/>
                    <a:lstStyle/>
                    <a:p>
                      <a:r>
                        <a:rPr lang="en-US">
                          <a:effectLst/>
                        </a:rPr>
                        <a:t>Norway</a:t>
                      </a:r>
                    </a:p>
                  </a:txBody>
                  <a:tcPr marL="95250" marR="95250" marT="76200" marB="76200"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FFFF"/>
                    </a:solidFill>
                  </a:tcPr>
                </a:tc>
                <a:tc>
                  <a:txBody>
                    <a:bodyPr/>
                    <a:lstStyle/>
                    <a:p>
                      <a:r>
                        <a:rPr lang="en-US" dirty="0">
                          <a:effectLst/>
                        </a:rPr>
                        <a:t>86362</a:t>
                      </a:r>
                    </a:p>
                  </a:txBody>
                  <a:tcPr marL="95250" marR="95250" marT="76200" marB="76200"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FFFF"/>
                    </a:solidFill>
                  </a:tcPr>
                </a:tc>
              </a:tr>
              <a:tr h="247650">
                <a:tc>
                  <a:txBody>
                    <a:bodyPr/>
                    <a:lstStyle/>
                    <a:p>
                      <a:r>
                        <a:rPr lang="en-US">
                          <a:effectLst/>
                        </a:rPr>
                        <a:t>3</a:t>
                      </a:r>
                    </a:p>
                  </a:txBody>
                  <a:tcPr marR="95250" marT="76200" marB="76200"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FFFF"/>
                    </a:solidFill>
                  </a:tcPr>
                </a:tc>
                <a:tc>
                  <a:txBody>
                    <a:bodyPr/>
                    <a:lstStyle/>
                    <a:p>
                      <a:r>
                        <a:rPr lang="en-US">
                          <a:effectLst/>
                        </a:rPr>
                        <a:t>Switzerland</a:t>
                      </a:r>
                    </a:p>
                  </a:txBody>
                  <a:tcPr marL="95250" marR="95250" marT="76200" marB="76200"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FFFF"/>
                    </a:solidFill>
                  </a:tcPr>
                </a:tc>
                <a:tc>
                  <a:txBody>
                    <a:bodyPr/>
                    <a:lstStyle/>
                    <a:p>
                      <a:r>
                        <a:rPr lang="en-US">
                          <a:effectLst/>
                        </a:rPr>
                        <a:t>83832</a:t>
                      </a:r>
                    </a:p>
                  </a:txBody>
                  <a:tcPr marL="95250" marR="95250" marT="76200" marB="76200"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FFFF"/>
                    </a:solidFill>
                  </a:tcPr>
                </a:tc>
              </a:tr>
              <a:tr h="247650">
                <a:tc>
                  <a:txBody>
                    <a:bodyPr/>
                    <a:lstStyle/>
                    <a:p>
                      <a:r>
                        <a:rPr lang="en-US">
                          <a:effectLst/>
                        </a:rPr>
                        <a:t>4</a:t>
                      </a:r>
                    </a:p>
                  </a:txBody>
                  <a:tcPr marR="95250" marT="76200" marB="76200"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FFFF"/>
                    </a:solidFill>
                  </a:tcPr>
                </a:tc>
                <a:tc>
                  <a:txBody>
                    <a:bodyPr/>
                    <a:lstStyle/>
                    <a:p>
                      <a:r>
                        <a:rPr lang="en-US">
                          <a:effectLst/>
                        </a:rPr>
                        <a:t>Ireland</a:t>
                      </a:r>
                    </a:p>
                  </a:txBody>
                  <a:tcPr marL="95250" marR="95250" marT="76200" marB="76200"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FFFF"/>
                    </a:solidFill>
                  </a:tcPr>
                </a:tc>
                <a:tc>
                  <a:txBody>
                    <a:bodyPr/>
                    <a:lstStyle/>
                    <a:p>
                      <a:r>
                        <a:rPr lang="en-US" dirty="0">
                          <a:effectLst/>
                        </a:rPr>
                        <a:t>81477</a:t>
                      </a:r>
                    </a:p>
                  </a:txBody>
                  <a:tcPr marL="95250" marR="95250" marT="76200" marB="76200"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solidFill>
                      <a:srgbClr val="FFFFFF"/>
                    </a:solidFill>
                  </a:tcPr>
                </a:tc>
              </a:tr>
            </a:tbl>
          </a:graphicData>
        </a:graphic>
      </p:graphicFrame>
      <mc:AlternateContent xmlns:mc="http://schemas.openxmlformats.org/markup-compatibility/2006" xmlns:p14="http://schemas.microsoft.com/office/powerpoint/2010/main">
        <mc:Choice Requires="p14">
          <p:contentPart p14:bwMode="auto" r:id="rId2">
            <p14:nvContentPartPr>
              <p14:cNvPr id="4" name="Ink 3"/>
              <p14:cNvContentPartPr/>
              <p14:nvPr/>
            </p14:nvContentPartPr>
            <p14:xfrm>
              <a:off x="2339640" y="5893560"/>
              <a:ext cx="360" cy="360"/>
            </p14:xfrm>
          </p:contentPart>
        </mc:Choice>
        <mc:Fallback xmlns="">
          <p:pic>
            <p:nvPicPr>
              <p:cNvPr id="4" name="Ink 3"/>
              <p:cNvPicPr/>
              <p:nvPr/>
            </p:nvPicPr>
            <p:blipFill>
              <a:blip r:embed="rId3"/>
              <a:stretch>
                <a:fillRect/>
              </a:stretch>
            </p:blipFill>
            <p:spPr>
              <a:xfrm>
                <a:off x="2323800" y="5830200"/>
                <a:ext cx="32040" cy="127080"/>
              </a:xfrm>
              <a:prstGeom prst="rect">
                <a:avLst/>
              </a:prstGeom>
            </p:spPr>
          </p:pic>
        </mc:Fallback>
      </mc:AlternateContent>
    </p:spTree>
    <p:extLst>
      <p:ext uri="{BB962C8B-B14F-4D97-AF65-F5344CB8AC3E}">
        <p14:creationId xmlns:p14="http://schemas.microsoft.com/office/powerpoint/2010/main" val="33668972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p:txBody>
      </p:sp>
      <p:sp>
        <p:nvSpPr>
          <p:cNvPr id="4" name="Rectangle 3"/>
          <p:cNvSpPr/>
          <p:nvPr/>
        </p:nvSpPr>
        <p:spPr>
          <a:xfrm>
            <a:off x="1519518" y="2750439"/>
            <a:ext cx="9399494" cy="1938992"/>
          </a:xfrm>
          <a:prstGeom prst="rect">
            <a:avLst/>
          </a:prstGeom>
        </p:spPr>
        <p:txBody>
          <a:bodyPr wrap="square">
            <a:spAutoFit/>
          </a:bodyPr>
          <a:lstStyle/>
          <a:p>
            <a:r>
              <a:rPr lang="en-US" sz="2400" b="1" dirty="0">
                <a:solidFill>
                  <a:srgbClr val="222222"/>
                </a:solidFill>
                <a:latin typeface="arial" panose="020B0604020202020204" pitchFamily="34" charset="0"/>
              </a:rPr>
              <a:t>GDP per capita</a:t>
            </a:r>
            <a:r>
              <a:rPr lang="en-US" sz="2400" dirty="0">
                <a:solidFill>
                  <a:srgbClr val="222222"/>
                </a:solidFill>
                <a:latin typeface="arial" panose="020B0604020202020204" pitchFamily="34" charset="0"/>
              </a:rPr>
              <a:t> in </a:t>
            </a:r>
            <a:r>
              <a:rPr lang="en-US" sz="2400" b="1" dirty="0">
                <a:solidFill>
                  <a:srgbClr val="222222"/>
                </a:solidFill>
                <a:latin typeface="arial" panose="020B0604020202020204" pitchFamily="34" charset="0"/>
              </a:rPr>
              <a:t>India</a:t>
            </a:r>
            <a:r>
              <a:rPr lang="en-US" sz="2400" dirty="0">
                <a:solidFill>
                  <a:srgbClr val="222222"/>
                </a:solidFill>
                <a:latin typeface="arial" panose="020B0604020202020204" pitchFamily="34" charset="0"/>
              </a:rPr>
              <a:t> is expected to reach 2900.00 USD by the end of </a:t>
            </a:r>
            <a:r>
              <a:rPr lang="en-US" sz="2400" b="1" dirty="0">
                <a:solidFill>
                  <a:srgbClr val="222222"/>
                </a:solidFill>
                <a:latin typeface="arial" panose="020B0604020202020204" pitchFamily="34" charset="0"/>
              </a:rPr>
              <a:t>2020</a:t>
            </a:r>
            <a:r>
              <a:rPr lang="en-US" sz="2400" dirty="0">
                <a:solidFill>
                  <a:srgbClr val="222222"/>
                </a:solidFill>
                <a:latin typeface="arial" panose="020B0604020202020204" pitchFamily="34" charset="0"/>
              </a:rPr>
              <a:t>, according to Trading Economics global macro models and analysts expectations. In the long-term, the </a:t>
            </a:r>
            <a:r>
              <a:rPr lang="en-US" sz="2400" b="1" dirty="0">
                <a:solidFill>
                  <a:srgbClr val="222222"/>
                </a:solidFill>
                <a:latin typeface="arial" panose="020B0604020202020204" pitchFamily="34" charset="0"/>
              </a:rPr>
              <a:t>India GDP per capita</a:t>
            </a:r>
            <a:r>
              <a:rPr lang="en-US" sz="2400" dirty="0">
                <a:solidFill>
                  <a:srgbClr val="222222"/>
                </a:solidFill>
                <a:latin typeface="arial" panose="020B0604020202020204" pitchFamily="34" charset="0"/>
              </a:rPr>
              <a:t> is projected to trend around 3200.00 USD in 2021, according to our econometric models</a:t>
            </a:r>
            <a:endParaRPr lang="en-US" sz="2400" dirty="0"/>
          </a:p>
        </p:txBody>
      </p:sp>
    </p:spTree>
    <p:extLst>
      <p:ext uri="{BB962C8B-B14F-4D97-AF65-F5344CB8AC3E}">
        <p14:creationId xmlns:p14="http://schemas.microsoft.com/office/powerpoint/2010/main" val="4247998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5338" y="379414"/>
            <a:ext cx="10515600" cy="820738"/>
          </a:xfrm>
        </p:spPr>
        <p:txBody>
          <a:bodyPr>
            <a:normAutofit/>
          </a:bodyPr>
          <a:lstStyle/>
          <a:p>
            <a:pPr algn="ctr"/>
            <a:r>
              <a:rPr lang="en-US" sz="4000" b="1" dirty="0" smtClean="0"/>
              <a:t>4. Income &amp; other criteria</a:t>
            </a:r>
            <a:endParaRPr lang="en-US" sz="40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4538355"/>
              </p:ext>
            </p:extLst>
          </p:nvPr>
        </p:nvGraphicFramePr>
        <p:xfrm>
          <a:off x="500064" y="1825625"/>
          <a:ext cx="11301410" cy="2026920"/>
        </p:xfrm>
        <a:graphic>
          <a:graphicData uri="http://schemas.openxmlformats.org/drawingml/2006/table">
            <a:tbl>
              <a:tblPr firstRow="1" bandRow="1">
                <a:tableStyleId>{5940675A-B579-460E-94D1-54222C63F5DA}</a:tableStyleId>
              </a:tblPr>
              <a:tblGrid>
                <a:gridCol w="1151423"/>
                <a:gridCol w="1863238"/>
                <a:gridCol w="2171700"/>
                <a:gridCol w="1657350"/>
                <a:gridCol w="4457699"/>
              </a:tblGrid>
              <a:tr h="370840">
                <a:tc>
                  <a:txBody>
                    <a:bodyPr/>
                    <a:lstStyle/>
                    <a:p>
                      <a:r>
                        <a:rPr lang="en-US" b="1" dirty="0" smtClean="0">
                          <a:solidFill>
                            <a:schemeClr val="accent2">
                              <a:lumMod val="75000"/>
                            </a:schemeClr>
                          </a:solidFill>
                        </a:rPr>
                        <a:t>States</a:t>
                      </a:r>
                      <a:endParaRPr lang="en-US" b="1" dirty="0">
                        <a:solidFill>
                          <a:schemeClr val="accent2">
                            <a:lumMod val="75000"/>
                          </a:schemeClr>
                        </a:solidFill>
                      </a:endParaRPr>
                    </a:p>
                  </a:txBody>
                  <a:tcPr/>
                </a:tc>
                <a:tc>
                  <a:txBody>
                    <a:bodyPr/>
                    <a:lstStyle/>
                    <a:p>
                      <a:r>
                        <a:rPr lang="en-US" b="1" dirty="0" smtClean="0">
                          <a:solidFill>
                            <a:schemeClr val="accent2">
                              <a:lumMod val="75000"/>
                            </a:schemeClr>
                          </a:solidFill>
                        </a:rPr>
                        <a:t>Percapita Income</a:t>
                      </a:r>
                    </a:p>
                    <a:p>
                      <a:r>
                        <a:rPr lang="en-US" b="1" dirty="0" smtClean="0">
                          <a:solidFill>
                            <a:schemeClr val="accent2">
                              <a:lumMod val="75000"/>
                            </a:schemeClr>
                          </a:solidFill>
                        </a:rPr>
                        <a:t>For 2015-16 in </a:t>
                      </a:r>
                      <a:endParaRPr lang="en-US" b="1" dirty="0">
                        <a:solidFill>
                          <a:schemeClr val="accent2">
                            <a:lumMod val="75000"/>
                          </a:schemeClr>
                        </a:solidFill>
                      </a:endParaRPr>
                    </a:p>
                  </a:txBody>
                  <a:tcPr/>
                </a:tc>
                <a:tc>
                  <a:txBody>
                    <a:bodyPr/>
                    <a:lstStyle/>
                    <a:p>
                      <a:r>
                        <a:rPr lang="en-US" b="1" dirty="0" smtClean="0">
                          <a:solidFill>
                            <a:schemeClr val="accent2">
                              <a:lumMod val="75000"/>
                            </a:schemeClr>
                          </a:solidFill>
                        </a:rPr>
                        <a:t>Infant</a:t>
                      </a:r>
                      <a:r>
                        <a:rPr lang="en-US" b="1" baseline="0" dirty="0" smtClean="0">
                          <a:solidFill>
                            <a:schemeClr val="accent2">
                              <a:lumMod val="75000"/>
                            </a:schemeClr>
                          </a:solidFill>
                        </a:rPr>
                        <a:t> Mortality Rate</a:t>
                      </a:r>
                    </a:p>
                    <a:p>
                      <a:r>
                        <a:rPr lang="en-US" b="1" baseline="0" dirty="0" smtClean="0">
                          <a:solidFill>
                            <a:schemeClr val="accent2">
                              <a:lumMod val="75000"/>
                            </a:schemeClr>
                          </a:solidFill>
                        </a:rPr>
                        <a:t>Per 1000 live birth</a:t>
                      </a:r>
                      <a:endParaRPr lang="en-US" b="1" dirty="0">
                        <a:solidFill>
                          <a:schemeClr val="accent2">
                            <a:lumMod val="75000"/>
                          </a:schemeClr>
                        </a:solidFill>
                      </a:endParaRPr>
                    </a:p>
                  </a:txBody>
                  <a:tcPr/>
                </a:tc>
                <a:tc>
                  <a:txBody>
                    <a:bodyPr/>
                    <a:lstStyle/>
                    <a:p>
                      <a:r>
                        <a:rPr lang="en-US" b="1" dirty="0" smtClean="0">
                          <a:solidFill>
                            <a:schemeClr val="accent2">
                              <a:lumMod val="75000"/>
                            </a:schemeClr>
                          </a:solidFill>
                        </a:rPr>
                        <a:t>Literacy Rate % </a:t>
                      </a:r>
                    </a:p>
                    <a:p>
                      <a:r>
                        <a:rPr lang="en-US" b="1" dirty="0" smtClean="0">
                          <a:solidFill>
                            <a:schemeClr val="accent2">
                              <a:lumMod val="75000"/>
                            </a:schemeClr>
                          </a:solidFill>
                        </a:rPr>
                        <a:t>2011</a:t>
                      </a:r>
                      <a:endParaRPr lang="en-US" b="1" dirty="0">
                        <a:solidFill>
                          <a:schemeClr val="accent2">
                            <a:lumMod val="75000"/>
                          </a:schemeClr>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chemeClr val="accent2">
                              <a:lumMod val="75000"/>
                            </a:schemeClr>
                          </a:solidFill>
                        </a:rPr>
                        <a:t>Net Attendance</a:t>
                      </a:r>
                      <a:r>
                        <a:rPr lang="en-US" b="1" baseline="0" dirty="0" smtClean="0">
                          <a:solidFill>
                            <a:schemeClr val="accent2">
                              <a:lumMod val="75000"/>
                            </a:schemeClr>
                          </a:solidFill>
                        </a:rPr>
                        <a:t> Ratio (per 100 persons)</a:t>
                      </a:r>
                    </a:p>
                    <a:p>
                      <a:pPr marL="0" marR="0" indent="0" algn="l" defTabSz="914400" rtl="0" eaLnBrk="1" fontAlgn="auto" latinLnBrk="0" hangingPunct="1">
                        <a:lnSpc>
                          <a:spcPct val="100000"/>
                        </a:lnSpc>
                        <a:spcBef>
                          <a:spcPts val="0"/>
                        </a:spcBef>
                        <a:spcAft>
                          <a:spcPts val="0"/>
                        </a:spcAft>
                        <a:buClrTx/>
                        <a:buSzTx/>
                        <a:buFontTx/>
                        <a:buNone/>
                        <a:tabLst/>
                        <a:defRPr/>
                      </a:pPr>
                      <a:r>
                        <a:rPr lang="en-US" b="1" baseline="0" dirty="0" smtClean="0">
                          <a:solidFill>
                            <a:schemeClr val="accent2">
                              <a:lumMod val="75000"/>
                            </a:schemeClr>
                          </a:solidFill>
                        </a:rPr>
                        <a:t>Secondary stage (age 14- &amp;15 </a:t>
                      </a:r>
                      <a:r>
                        <a:rPr lang="en-US" b="1" baseline="0" dirty="0" err="1" smtClean="0">
                          <a:solidFill>
                            <a:schemeClr val="accent2">
                              <a:lumMod val="75000"/>
                            </a:schemeClr>
                          </a:solidFill>
                        </a:rPr>
                        <a:t>yrs</a:t>
                      </a:r>
                      <a:r>
                        <a:rPr lang="en-US" b="1" baseline="0" dirty="0" smtClean="0">
                          <a:solidFill>
                            <a:schemeClr val="accent2">
                              <a:lumMod val="75000"/>
                            </a:schemeClr>
                          </a:solidFill>
                        </a:rPr>
                        <a:t>) </a:t>
                      </a:r>
                      <a:endParaRPr lang="en-US" b="1" dirty="0" smtClean="0">
                        <a:solidFill>
                          <a:schemeClr val="accent2">
                            <a:lumMod val="75000"/>
                          </a:schemeClr>
                        </a:solidFill>
                      </a:endParaRPr>
                    </a:p>
                    <a:p>
                      <a:endParaRPr lang="en-US" b="1" dirty="0">
                        <a:solidFill>
                          <a:schemeClr val="accent2">
                            <a:lumMod val="75000"/>
                          </a:schemeClr>
                        </a:solidFill>
                      </a:endParaRPr>
                    </a:p>
                  </a:txBody>
                  <a:tcPr/>
                </a:tc>
              </a:tr>
              <a:tr h="370840">
                <a:tc>
                  <a:txBody>
                    <a:bodyPr/>
                    <a:lstStyle/>
                    <a:p>
                      <a:r>
                        <a:rPr lang="en-US" b="1" dirty="0" smtClean="0">
                          <a:solidFill>
                            <a:srgbClr val="0070C0"/>
                          </a:solidFill>
                        </a:rPr>
                        <a:t>Haryana</a:t>
                      </a:r>
                      <a:endParaRPr lang="en-US" b="1" dirty="0">
                        <a:solidFill>
                          <a:srgbClr val="0070C0"/>
                        </a:solidFill>
                      </a:endParaRPr>
                    </a:p>
                  </a:txBody>
                  <a:tcPr/>
                </a:tc>
                <a:tc>
                  <a:txBody>
                    <a:bodyPr/>
                    <a:lstStyle/>
                    <a:p>
                      <a:pPr algn="ctr"/>
                      <a:r>
                        <a:rPr lang="en-US" b="1" dirty="0" smtClean="0">
                          <a:solidFill>
                            <a:srgbClr val="0070C0"/>
                          </a:solidFill>
                        </a:rPr>
                        <a:t>1,62,034</a:t>
                      </a:r>
                      <a:endParaRPr lang="en-US" b="1" dirty="0">
                        <a:solidFill>
                          <a:srgbClr val="0070C0"/>
                        </a:solidFill>
                      </a:endParaRPr>
                    </a:p>
                  </a:txBody>
                  <a:tcPr/>
                </a:tc>
                <a:tc>
                  <a:txBody>
                    <a:bodyPr/>
                    <a:lstStyle/>
                    <a:p>
                      <a:pPr algn="ctr"/>
                      <a:r>
                        <a:rPr lang="en-US" b="1" dirty="0" smtClean="0">
                          <a:solidFill>
                            <a:srgbClr val="0070C0"/>
                          </a:solidFill>
                        </a:rPr>
                        <a:t>33</a:t>
                      </a:r>
                      <a:endParaRPr lang="en-US" b="1" dirty="0">
                        <a:solidFill>
                          <a:srgbClr val="0070C0"/>
                        </a:solidFill>
                      </a:endParaRPr>
                    </a:p>
                  </a:txBody>
                  <a:tcPr/>
                </a:tc>
                <a:tc>
                  <a:txBody>
                    <a:bodyPr/>
                    <a:lstStyle/>
                    <a:p>
                      <a:pPr algn="ctr"/>
                      <a:r>
                        <a:rPr lang="en-US" b="1" dirty="0" smtClean="0">
                          <a:solidFill>
                            <a:srgbClr val="0070C0"/>
                          </a:solidFill>
                        </a:rPr>
                        <a:t>82</a:t>
                      </a:r>
                      <a:endParaRPr lang="en-US" b="1" dirty="0">
                        <a:solidFill>
                          <a:srgbClr val="0070C0"/>
                        </a:solidFill>
                      </a:endParaRPr>
                    </a:p>
                  </a:txBody>
                  <a:tcPr/>
                </a:tc>
                <a:tc>
                  <a:txBody>
                    <a:bodyPr/>
                    <a:lstStyle/>
                    <a:p>
                      <a:pPr algn="ctr"/>
                      <a:r>
                        <a:rPr lang="en-US" b="1" dirty="0" smtClean="0">
                          <a:solidFill>
                            <a:srgbClr val="0070C0"/>
                          </a:solidFill>
                        </a:rPr>
                        <a:t>61</a:t>
                      </a:r>
                      <a:endParaRPr lang="en-US" b="1" dirty="0">
                        <a:solidFill>
                          <a:srgbClr val="0070C0"/>
                        </a:solidFill>
                      </a:endParaRPr>
                    </a:p>
                  </a:txBody>
                  <a:tcPr/>
                </a:tc>
              </a:tr>
              <a:tr h="370840">
                <a:tc>
                  <a:txBody>
                    <a:bodyPr/>
                    <a:lstStyle/>
                    <a:p>
                      <a:r>
                        <a:rPr lang="en-US" b="1" dirty="0" smtClean="0">
                          <a:solidFill>
                            <a:srgbClr val="0070C0"/>
                          </a:solidFill>
                        </a:rPr>
                        <a:t>Kerala</a:t>
                      </a:r>
                      <a:endParaRPr lang="en-US" b="1" dirty="0">
                        <a:solidFill>
                          <a:srgbClr val="0070C0"/>
                        </a:solidFill>
                      </a:endParaRPr>
                    </a:p>
                  </a:txBody>
                  <a:tcPr/>
                </a:tc>
                <a:tc>
                  <a:txBody>
                    <a:bodyPr/>
                    <a:lstStyle/>
                    <a:p>
                      <a:pPr algn="ctr"/>
                      <a:r>
                        <a:rPr lang="en-US" b="1" dirty="0" smtClean="0">
                          <a:solidFill>
                            <a:srgbClr val="0070C0"/>
                          </a:solidFill>
                        </a:rPr>
                        <a:t>1,40,190</a:t>
                      </a:r>
                      <a:endParaRPr lang="en-US" b="1" dirty="0">
                        <a:solidFill>
                          <a:srgbClr val="0070C0"/>
                        </a:solidFill>
                      </a:endParaRPr>
                    </a:p>
                  </a:txBody>
                  <a:tcPr/>
                </a:tc>
                <a:tc>
                  <a:txBody>
                    <a:bodyPr/>
                    <a:lstStyle/>
                    <a:p>
                      <a:pPr algn="ctr"/>
                      <a:r>
                        <a:rPr lang="en-US" b="1" dirty="0" smtClean="0">
                          <a:solidFill>
                            <a:srgbClr val="0070C0"/>
                          </a:solidFill>
                        </a:rPr>
                        <a:t>10</a:t>
                      </a:r>
                      <a:endParaRPr lang="en-US" b="1" dirty="0">
                        <a:solidFill>
                          <a:srgbClr val="0070C0"/>
                        </a:solidFill>
                      </a:endParaRPr>
                    </a:p>
                  </a:txBody>
                  <a:tcPr/>
                </a:tc>
                <a:tc>
                  <a:txBody>
                    <a:bodyPr/>
                    <a:lstStyle/>
                    <a:p>
                      <a:pPr algn="ctr"/>
                      <a:r>
                        <a:rPr lang="en-US" b="1" dirty="0" smtClean="0">
                          <a:solidFill>
                            <a:srgbClr val="0070C0"/>
                          </a:solidFill>
                        </a:rPr>
                        <a:t>94</a:t>
                      </a:r>
                      <a:endParaRPr lang="en-US" b="1" dirty="0">
                        <a:solidFill>
                          <a:srgbClr val="0070C0"/>
                        </a:solidFill>
                      </a:endParaRPr>
                    </a:p>
                  </a:txBody>
                  <a:tcPr/>
                </a:tc>
                <a:tc>
                  <a:txBody>
                    <a:bodyPr/>
                    <a:lstStyle/>
                    <a:p>
                      <a:pPr algn="ctr"/>
                      <a:r>
                        <a:rPr lang="en-US" b="1" dirty="0" smtClean="0">
                          <a:solidFill>
                            <a:srgbClr val="0070C0"/>
                          </a:solidFill>
                        </a:rPr>
                        <a:t>83</a:t>
                      </a:r>
                      <a:endParaRPr lang="en-US" b="1" dirty="0">
                        <a:solidFill>
                          <a:srgbClr val="0070C0"/>
                        </a:solidFill>
                      </a:endParaRPr>
                    </a:p>
                  </a:txBody>
                  <a:tcPr/>
                </a:tc>
              </a:tr>
              <a:tr h="370840">
                <a:tc>
                  <a:txBody>
                    <a:bodyPr/>
                    <a:lstStyle/>
                    <a:p>
                      <a:r>
                        <a:rPr lang="en-US" b="1" dirty="0" smtClean="0">
                          <a:solidFill>
                            <a:srgbClr val="0070C0"/>
                          </a:solidFill>
                        </a:rPr>
                        <a:t>Bihar</a:t>
                      </a:r>
                      <a:endParaRPr lang="en-US" b="1" dirty="0">
                        <a:solidFill>
                          <a:srgbClr val="0070C0"/>
                        </a:solidFill>
                      </a:endParaRPr>
                    </a:p>
                  </a:txBody>
                  <a:tcPr/>
                </a:tc>
                <a:tc>
                  <a:txBody>
                    <a:bodyPr/>
                    <a:lstStyle/>
                    <a:p>
                      <a:pPr algn="ctr"/>
                      <a:r>
                        <a:rPr lang="en-US" b="1" dirty="0" smtClean="0">
                          <a:solidFill>
                            <a:srgbClr val="0070C0"/>
                          </a:solidFill>
                        </a:rPr>
                        <a:t>31,454</a:t>
                      </a:r>
                      <a:endParaRPr lang="en-US" b="1" dirty="0">
                        <a:solidFill>
                          <a:srgbClr val="0070C0"/>
                        </a:solidFill>
                      </a:endParaRPr>
                    </a:p>
                  </a:txBody>
                  <a:tcPr/>
                </a:tc>
                <a:tc>
                  <a:txBody>
                    <a:bodyPr/>
                    <a:lstStyle/>
                    <a:p>
                      <a:pPr algn="ctr"/>
                      <a:r>
                        <a:rPr lang="en-US" b="1" dirty="0" smtClean="0">
                          <a:solidFill>
                            <a:srgbClr val="0070C0"/>
                          </a:solidFill>
                        </a:rPr>
                        <a:t>38</a:t>
                      </a:r>
                      <a:endParaRPr lang="en-US" b="1" dirty="0">
                        <a:solidFill>
                          <a:srgbClr val="0070C0"/>
                        </a:solidFill>
                      </a:endParaRPr>
                    </a:p>
                  </a:txBody>
                  <a:tcPr/>
                </a:tc>
                <a:tc>
                  <a:txBody>
                    <a:bodyPr/>
                    <a:lstStyle/>
                    <a:p>
                      <a:pPr algn="ctr"/>
                      <a:r>
                        <a:rPr lang="en-US" b="1" dirty="0" smtClean="0">
                          <a:solidFill>
                            <a:srgbClr val="0070C0"/>
                          </a:solidFill>
                        </a:rPr>
                        <a:t>62</a:t>
                      </a:r>
                      <a:endParaRPr lang="en-US" b="1" dirty="0">
                        <a:solidFill>
                          <a:srgbClr val="0070C0"/>
                        </a:solidFill>
                      </a:endParaRPr>
                    </a:p>
                  </a:txBody>
                  <a:tcPr/>
                </a:tc>
                <a:tc>
                  <a:txBody>
                    <a:bodyPr/>
                    <a:lstStyle/>
                    <a:p>
                      <a:pPr algn="ctr"/>
                      <a:r>
                        <a:rPr lang="en-US" b="1" dirty="0" smtClean="0">
                          <a:solidFill>
                            <a:srgbClr val="0070C0"/>
                          </a:solidFill>
                        </a:rPr>
                        <a:t>43</a:t>
                      </a:r>
                      <a:endParaRPr lang="en-US" b="1" dirty="0">
                        <a:solidFill>
                          <a:srgbClr val="0070C0"/>
                        </a:solidFill>
                      </a:endParaRPr>
                    </a:p>
                  </a:txBody>
                  <a:tcPr/>
                </a:tc>
              </a:tr>
            </a:tbl>
          </a:graphicData>
        </a:graphic>
      </p:graphicFrame>
    </p:spTree>
    <p:extLst>
      <p:ext uri="{BB962C8B-B14F-4D97-AF65-F5344CB8AC3E}">
        <p14:creationId xmlns:p14="http://schemas.microsoft.com/office/powerpoint/2010/main" val="9776171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TotalTime>
  <Words>1181</Words>
  <Application>Microsoft Office PowerPoint</Application>
  <PresentationFormat>Custom</PresentationFormat>
  <Paragraphs>191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Academic Heights Public School, Karad 2023-24</vt:lpstr>
      <vt:lpstr>Development </vt:lpstr>
      <vt:lpstr>Growth Versus Development</vt:lpstr>
      <vt:lpstr>PowerPoint Presentation</vt:lpstr>
      <vt:lpstr>PowerPoint Presentation</vt:lpstr>
      <vt:lpstr>3. Comparison of Countries or States</vt:lpstr>
      <vt:lpstr>Comparison of Countries or States</vt:lpstr>
      <vt:lpstr>PowerPoint Presentation</vt:lpstr>
      <vt:lpstr>4. Income &amp; other criteria</vt:lpstr>
      <vt:lpstr>5. Public Facilities  </vt:lpstr>
      <vt:lpstr>6. Sustainability of Development</vt:lpstr>
      <vt:lpstr>Data about India &amp; its neighbouring Countries</vt:lpstr>
      <vt:lpstr>Terms for Reference</vt:lpstr>
      <vt:lpstr>PowerPoint Presentation</vt:lpstr>
      <vt:lpstr>FAQ</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eashwar anand</dc:creator>
  <cp:lastModifiedBy>HP</cp:lastModifiedBy>
  <cp:revision>50</cp:revision>
  <dcterms:created xsi:type="dcterms:W3CDTF">2020-04-14T17:04:29Z</dcterms:created>
  <dcterms:modified xsi:type="dcterms:W3CDTF">2023-04-14T14:19:32Z</dcterms:modified>
</cp:coreProperties>
</file>