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E1563F-3A73-4371-945C-0C77BD849D4E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76DCB-FB6F-435E-9454-0FF3269936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E1563F-3A73-4371-945C-0C77BD849D4E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76DCB-FB6F-435E-9454-0FF326993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E1563F-3A73-4371-945C-0C77BD849D4E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76DCB-FB6F-435E-9454-0FF326993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E1563F-3A73-4371-945C-0C77BD849D4E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76DCB-FB6F-435E-9454-0FF326993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E1563F-3A73-4371-945C-0C77BD849D4E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76DCB-FB6F-435E-9454-0FF3269936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E1563F-3A73-4371-945C-0C77BD849D4E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76DCB-FB6F-435E-9454-0FF326993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E1563F-3A73-4371-945C-0C77BD849D4E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76DCB-FB6F-435E-9454-0FF326993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E1563F-3A73-4371-945C-0C77BD849D4E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76DCB-FB6F-435E-9454-0FF326993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E1563F-3A73-4371-945C-0C77BD849D4E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76DCB-FB6F-435E-9454-0FF3269936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E1563F-3A73-4371-945C-0C77BD849D4E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76DCB-FB6F-435E-9454-0FF326993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E1563F-3A73-4371-945C-0C77BD849D4E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76DCB-FB6F-435E-9454-0FF3269936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AE1563F-3A73-4371-945C-0C77BD849D4E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7A76DCB-FB6F-435E-9454-0FF3269936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Academic Heights Public School, </a:t>
            </a:r>
            <a:r>
              <a:rPr lang="en-US" sz="3200" dirty="0" err="1" smtClean="0"/>
              <a:t>Karad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/>
              <a:t>2023-24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1604" y="2643182"/>
            <a:ext cx="6400800" cy="2714644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Grade X</a:t>
            </a:r>
          </a:p>
          <a:p>
            <a:pPr algn="ctr"/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Democratic Politics</a:t>
            </a:r>
          </a:p>
          <a:p>
            <a:pPr algn="ctr"/>
            <a:r>
              <a:rPr lang="en-US" b="1" dirty="0" err="1" smtClean="0">
                <a:solidFill>
                  <a:srgbClr val="0070C0"/>
                </a:solidFill>
              </a:rPr>
              <a:t>Ln</a:t>
            </a:r>
            <a:r>
              <a:rPr lang="en-US" b="1" dirty="0" smtClean="0">
                <a:solidFill>
                  <a:srgbClr val="0070C0"/>
                </a:solidFill>
              </a:rPr>
              <a:t> 2, Federalism</a:t>
            </a:r>
          </a:p>
          <a:p>
            <a:endParaRPr lang="en-US" dirty="0" smtClean="0"/>
          </a:p>
          <a:p>
            <a:pPr algn="r"/>
            <a:endParaRPr lang="en-US" sz="2800" dirty="0" smtClean="0"/>
          </a:p>
          <a:p>
            <a:pPr algn="r"/>
            <a:r>
              <a:rPr lang="en-US" sz="2200" i="1" dirty="0" smtClean="0">
                <a:solidFill>
                  <a:srgbClr val="FF0000"/>
                </a:solidFill>
              </a:rPr>
              <a:t>A presentation by Ms. </a:t>
            </a:r>
            <a:r>
              <a:rPr lang="en-US" sz="2200" i="1" dirty="0" err="1" smtClean="0">
                <a:solidFill>
                  <a:srgbClr val="FF0000"/>
                </a:solidFill>
              </a:rPr>
              <a:t>Priya</a:t>
            </a:r>
            <a:r>
              <a:rPr lang="en-US" sz="2200" i="1" dirty="0" smtClean="0">
                <a:solidFill>
                  <a:srgbClr val="FF0000"/>
                </a:solidFill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</a:rPr>
              <a:t>Anandh</a:t>
            </a:r>
            <a:endParaRPr lang="en-US" sz="2800" i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690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How is Federalism practiced?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28" y="1000108"/>
            <a:ext cx="7498080" cy="507209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Linguistic States: </a:t>
            </a:r>
          </a:p>
          <a:p>
            <a:pPr lvl="1"/>
            <a:r>
              <a:rPr lang="en-US" sz="1800" dirty="0" smtClean="0"/>
              <a:t>The creation of linguistic states was a major test for democratic politics </a:t>
            </a:r>
          </a:p>
          <a:p>
            <a:pPr lvl="1"/>
            <a:r>
              <a:rPr lang="en-US" sz="1800" dirty="0" smtClean="0"/>
              <a:t>1947 to 2019 saw lot of changes in states &amp; union territories</a:t>
            </a:r>
          </a:p>
          <a:p>
            <a:pPr lvl="1"/>
            <a:r>
              <a:rPr lang="en-US" sz="1800" dirty="0" smtClean="0"/>
              <a:t>Old states vanished &amp; union territories were formed</a:t>
            </a:r>
          </a:p>
          <a:p>
            <a:pPr lvl="1"/>
            <a:r>
              <a:rPr lang="en-US" sz="1800" dirty="0" smtClean="0"/>
              <a:t>Some states were created not on basis of language but to recognize differences based on culture, ethnicity or geography .</a:t>
            </a:r>
          </a:p>
          <a:p>
            <a:pPr lvl="1"/>
            <a:r>
              <a:rPr lang="en-US" sz="1800" dirty="0" err="1" smtClean="0"/>
              <a:t>Eg</a:t>
            </a:r>
            <a:r>
              <a:rPr lang="en-US" sz="1800" dirty="0" smtClean="0"/>
              <a:t> States like Nagaland, </a:t>
            </a:r>
            <a:r>
              <a:rPr lang="en-US" sz="1800" dirty="0" err="1" smtClean="0"/>
              <a:t>Uttarakhand</a:t>
            </a:r>
            <a:r>
              <a:rPr lang="en-US" sz="1800" dirty="0" smtClean="0"/>
              <a:t> &amp; Jharkhand.</a:t>
            </a:r>
          </a:p>
          <a:p>
            <a:pPr lvl="1">
              <a:buNone/>
            </a:pPr>
            <a:r>
              <a:rPr lang="en-US" sz="1800" dirty="0" smtClean="0"/>
              <a:t>Language policy: </a:t>
            </a:r>
          </a:p>
          <a:p>
            <a:pPr lvl="1">
              <a:buNone/>
            </a:pPr>
            <a:r>
              <a:rPr lang="en-US" sz="1800" dirty="0" smtClean="0"/>
              <a:t>Status of national language was not given to any one Language. </a:t>
            </a:r>
          </a:p>
          <a:p>
            <a:pPr lvl="1">
              <a:buNone/>
            </a:pPr>
            <a:r>
              <a:rPr lang="en-US" sz="1800" dirty="0" smtClean="0"/>
              <a:t>Hindi was identified as the official language. </a:t>
            </a:r>
          </a:p>
          <a:p>
            <a:pPr lvl="1">
              <a:buNone/>
            </a:pPr>
            <a:r>
              <a:rPr lang="en-US" sz="1800" dirty="0" smtClean="0"/>
              <a:t>Hindi is the mother tongue of 40% of Indians</a:t>
            </a:r>
          </a:p>
          <a:p>
            <a:pPr lvl="1">
              <a:buNone/>
            </a:pPr>
            <a:r>
              <a:rPr lang="en-US" sz="1800" dirty="0" smtClean="0"/>
              <a:t>Besides Hindi there are 21 other languages scheduled in the constitution.</a:t>
            </a:r>
          </a:p>
          <a:p>
            <a:pPr lvl="1">
              <a:buNone/>
            </a:pPr>
            <a:r>
              <a:rPr lang="en-US" sz="1800" dirty="0" smtClean="0"/>
              <a:t>States too have their own official languages</a:t>
            </a:r>
          </a:p>
          <a:p>
            <a:pPr lvl="1">
              <a:buNone/>
            </a:pPr>
            <a:r>
              <a:rPr lang="en-US" sz="1800" dirty="0" smtClean="0"/>
              <a:t>English was also used as a language for official purpose.</a:t>
            </a:r>
            <a:endParaRPr lang="en-US" sz="1400" dirty="0" smtClean="0"/>
          </a:p>
          <a:p>
            <a:pPr lvl="1">
              <a:buNone/>
            </a:pP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285728"/>
            <a:ext cx="7498080" cy="557216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Centre State Relations</a:t>
            </a:r>
          </a:p>
          <a:p>
            <a:pPr lvl="1"/>
            <a:r>
              <a:rPr lang="en-US" sz="1600" dirty="0" smtClean="0"/>
              <a:t>Some party ruled both in Centre &amp; State</a:t>
            </a:r>
          </a:p>
          <a:p>
            <a:pPr lvl="1"/>
            <a:r>
              <a:rPr lang="en-US" sz="1600" dirty="0" smtClean="0"/>
              <a:t>Some parties did not rule both in the centre &amp; State. The Centre would undermine the state and tried to dismiss the govt.</a:t>
            </a:r>
          </a:p>
          <a:p>
            <a:pPr lvl="1"/>
            <a:r>
              <a:rPr lang="en-US" sz="1600" dirty="0" smtClean="0"/>
              <a:t>1990 saw the emergence of Coalition Govt. as no single party got majority in Lok Sabha elections. </a:t>
            </a:r>
          </a:p>
          <a:p>
            <a:pPr lvl="2"/>
            <a:r>
              <a:rPr lang="en-US" sz="1600" dirty="0" smtClean="0"/>
              <a:t>Respect for autonomy of State </a:t>
            </a:r>
            <a:r>
              <a:rPr lang="en-US" sz="1600" dirty="0" err="1" smtClean="0"/>
              <a:t>govt</a:t>
            </a:r>
            <a:r>
              <a:rPr lang="en-US" sz="1600" dirty="0" smtClean="0"/>
              <a:t> increased</a:t>
            </a:r>
            <a:endParaRPr lang="en-US" sz="1400" dirty="0" smtClean="0"/>
          </a:p>
          <a:p>
            <a:pPr lvl="2" algn="ctr">
              <a:buNone/>
            </a:pPr>
            <a:r>
              <a:rPr lang="en-US" sz="1600" b="1" dirty="0" smtClean="0">
                <a:solidFill>
                  <a:srgbClr val="FF0000"/>
                </a:solidFill>
              </a:rPr>
              <a:t>DECENTRALISATION IN INDIA</a:t>
            </a:r>
          </a:p>
          <a:p>
            <a:pPr lvl="2"/>
            <a:r>
              <a:rPr lang="en-US" sz="1800" dirty="0" smtClean="0"/>
              <a:t>Some states are bigger than the European countries so 3</a:t>
            </a:r>
            <a:r>
              <a:rPr lang="en-US" sz="1800" baseline="30000" dirty="0" smtClean="0"/>
              <a:t>rd</a:t>
            </a:r>
            <a:r>
              <a:rPr lang="en-US" sz="1800" dirty="0" smtClean="0"/>
              <a:t> tier of </a:t>
            </a:r>
            <a:r>
              <a:rPr lang="en-US" sz="1800" dirty="0" err="1" smtClean="0"/>
              <a:t>govt</a:t>
            </a:r>
            <a:r>
              <a:rPr lang="en-US" sz="1800" dirty="0" smtClean="0"/>
              <a:t> (Local </a:t>
            </a:r>
            <a:r>
              <a:rPr lang="en-US" sz="1800" dirty="0" err="1" smtClean="0"/>
              <a:t>Govt</a:t>
            </a:r>
            <a:r>
              <a:rPr lang="en-US" sz="1800" dirty="0" smtClean="0"/>
              <a:t>) is essential.  </a:t>
            </a:r>
          </a:p>
          <a:p>
            <a:pPr lvl="2"/>
            <a:r>
              <a:rPr lang="en-US" sz="1800" dirty="0" smtClean="0"/>
              <a:t>When power is taken away from central &amp; State </a:t>
            </a:r>
            <a:r>
              <a:rPr lang="en-US" sz="1800" dirty="0" err="1" smtClean="0"/>
              <a:t>Govt</a:t>
            </a:r>
            <a:r>
              <a:rPr lang="en-US" sz="1800" dirty="0" smtClean="0"/>
              <a:t> and given to local </a:t>
            </a:r>
            <a:r>
              <a:rPr lang="en-US" sz="1800" dirty="0" err="1" smtClean="0"/>
              <a:t>govt</a:t>
            </a:r>
            <a:r>
              <a:rPr lang="en-US" sz="1800" dirty="0" smtClean="0"/>
              <a:t> – </a:t>
            </a:r>
            <a:r>
              <a:rPr lang="en-US" sz="1800" dirty="0" err="1" smtClean="0"/>
              <a:t>decentralisation</a:t>
            </a:r>
            <a:endParaRPr lang="en-US" sz="1800" dirty="0" smtClean="0"/>
          </a:p>
          <a:p>
            <a:pPr lvl="2"/>
            <a:r>
              <a:rPr lang="en-US" sz="1800" dirty="0" smtClean="0"/>
              <a:t>Benefits : </a:t>
            </a:r>
          </a:p>
          <a:p>
            <a:pPr lvl="3"/>
            <a:r>
              <a:rPr lang="en-US" sz="1800" dirty="0" smtClean="0"/>
              <a:t>People have better </a:t>
            </a:r>
            <a:r>
              <a:rPr lang="en-US" sz="1800" dirty="0" smtClean="0"/>
              <a:t>knowledge </a:t>
            </a:r>
            <a:r>
              <a:rPr lang="en-US" sz="1800" dirty="0" smtClean="0"/>
              <a:t>about their problems in their locality.</a:t>
            </a:r>
          </a:p>
          <a:p>
            <a:pPr lvl="3"/>
            <a:r>
              <a:rPr lang="en-US" sz="1800" dirty="0" smtClean="0"/>
              <a:t>They make decisions </a:t>
            </a:r>
          </a:p>
          <a:p>
            <a:pPr lvl="3"/>
            <a:endParaRPr lang="en-US" sz="1400" dirty="0" smtClean="0"/>
          </a:p>
          <a:p>
            <a:pPr lvl="2"/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428604"/>
            <a:ext cx="7498080" cy="5819796"/>
          </a:xfrm>
        </p:spPr>
        <p:txBody>
          <a:bodyPr>
            <a:normAutofit/>
          </a:bodyPr>
          <a:lstStyle/>
          <a:p>
            <a:r>
              <a:rPr lang="en-US" sz="1600" dirty="0" smtClean="0"/>
              <a:t>A major step towards decentralization was taken in 1992 The constitution was amended to make third tier of democracy more powerful &amp; effective</a:t>
            </a:r>
          </a:p>
          <a:p>
            <a:r>
              <a:rPr lang="en-US" sz="1600" dirty="0" smtClean="0"/>
              <a:t>Its mandatory to hold regular election to local </a:t>
            </a:r>
            <a:r>
              <a:rPr lang="en-US" sz="1600" dirty="0" err="1" smtClean="0"/>
              <a:t>govt</a:t>
            </a:r>
            <a:r>
              <a:rPr lang="en-US" sz="1600" dirty="0" smtClean="0"/>
              <a:t> bodies</a:t>
            </a:r>
          </a:p>
          <a:p>
            <a:r>
              <a:rPr lang="en-US" sz="1600" dirty="0" smtClean="0"/>
              <a:t>Seats are reserved for SC/ST/OBC</a:t>
            </a:r>
          </a:p>
          <a:p>
            <a:r>
              <a:rPr lang="en-US" sz="1600" dirty="0" smtClean="0"/>
              <a:t>One-third seats are reserved for women</a:t>
            </a:r>
          </a:p>
          <a:p>
            <a:r>
              <a:rPr lang="en-US" sz="1600" dirty="0" smtClean="0"/>
              <a:t>State Election Commission conducts Panchayat &amp; municipal corporation elections </a:t>
            </a:r>
          </a:p>
          <a:p>
            <a:r>
              <a:rPr lang="en-US" sz="1600" dirty="0" smtClean="0"/>
              <a:t>Rural local </a:t>
            </a:r>
            <a:r>
              <a:rPr lang="en-US" sz="1600" dirty="0" err="1" smtClean="0"/>
              <a:t>Govt</a:t>
            </a:r>
            <a:r>
              <a:rPr lang="en-US" sz="1600" dirty="0" smtClean="0"/>
              <a:t> is popularly known by the name </a:t>
            </a:r>
            <a:r>
              <a:rPr lang="en-US" sz="1600" dirty="0" err="1" smtClean="0"/>
              <a:t>Panchayati</a:t>
            </a:r>
            <a:r>
              <a:rPr lang="en-US" sz="1600" dirty="0" smtClean="0"/>
              <a:t> Raj.</a:t>
            </a:r>
          </a:p>
          <a:p>
            <a:r>
              <a:rPr lang="en-US" sz="1600" dirty="0" smtClean="0"/>
              <a:t>Each village or a group of villages in some states has a gram </a:t>
            </a:r>
            <a:r>
              <a:rPr lang="en-US" sz="1600" dirty="0" err="1" smtClean="0"/>
              <a:t>panchayat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This is a council consisting of several ward members often called </a:t>
            </a:r>
            <a:r>
              <a:rPr lang="en-US" sz="1600" dirty="0" err="1" smtClean="0"/>
              <a:t>panch</a:t>
            </a:r>
            <a:r>
              <a:rPr lang="en-US" sz="1600" dirty="0" smtClean="0"/>
              <a:t> and a president or </a:t>
            </a:r>
            <a:r>
              <a:rPr lang="en-US" sz="1600" dirty="0" err="1" smtClean="0"/>
              <a:t>Sarpanch</a:t>
            </a:r>
            <a:r>
              <a:rPr lang="en-US" sz="1600" dirty="0" smtClean="0"/>
              <a:t>. </a:t>
            </a:r>
          </a:p>
          <a:p>
            <a:r>
              <a:rPr lang="en-US" sz="1600" dirty="0" smtClean="0"/>
              <a:t>They are directly elected by all the adult population living in that ward or village. </a:t>
            </a:r>
          </a:p>
          <a:p>
            <a:r>
              <a:rPr lang="en-US" sz="1600" dirty="0" smtClean="0"/>
              <a:t>It is decision making body for the entire village  </a:t>
            </a:r>
          </a:p>
          <a:p>
            <a:r>
              <a:rPr lang="en-US" sz="1600" dirty="0" smtClean="0"/>
              <a:t>The Panchayat works under the overall supervision of the Gram Sabha.</a:t>
            </a:r>
          </a:p>
          <a:p>
            <a:r>
              <a:rPr lang="en-US" sz="1600" dirty="0" smtClean="0"/>
              <a:t>All the voters in the village are its members. </a:t>
            </a:r>
          </a:p>
          <a:p>
            <a:r>
              <a:rPr lang="en-US" sz="1600" dirty="0" smtClean="0"/>
              <a:t>It has to meet at least twice or thrice in a year to approve the annual budget of the Gram Panchayat &amp; to review the performance of the Gram Panchayat. 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71480"/>
            <a:ext cx="7498080" cy="5676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Panchayat </a:t>
            </a:r>
            <a:r>
              <a:rPr lang="en-US" sz="2000" dirty="0" smtClean="0"/>
              <a:t>Samiti/Blocks/ Mandals</a:t>
            </a:r>
            <a:endParaRPr lang="en-US" sz="2000" dirty="0" smtClean="0"/>
          </a:p>
          <a:p>
            <a:r>
              <a:rPr lang="en-US" sz="2000" dirty="0" smtClean="0"/>
              <a:t>A few Gram </a:t>
            </a:r>
            <a:r>
              <a:rPr lang="en-US" sz="2000" dirty="0" smtClean="0"/>
              <a:t>Panchyat </a:t>
            </a:r>
            <a:r>
              <a:rPr lang="en-US" sz="2000" dirty="0" smtClean="0"/>
              <a:t>are grouped together to form a </a:t>
            </a:r>
            <a:r>
              <a:rPr lang="en-US" sz="2000" dirty="0" smtClean="0"/>
              <a:t>Panchayat </a:t>
            </a:r>
            <a:r>
              <a:rPr lang="en-US" sz="2000" dirty="0" smtClean="0"/>
              <a:t>Samiti or block or Mandal.</a:t>
            </a:r>
          </a:p>
          <a:p>
            <a:r>
              <a:rPr lang="en-US" sz="2000" dirty="0" smtClean="0"/>
              <a:t>The members of this representative body are elected by all the Panchyat members in that area.</a:t>
            </a:r>
          </a:p>
          <a:p>
            <a:r>
              <a:rPr lang="en-US" sz="2000" dirty="0" smtClean="0"/>
              <a:t>All the Panchyat Samitis or mandals in a district together constitute the Zilla (district) Parishad.</a:t>
            </a:r>
          </a:p>
          <a:p>
            <a:r>
              <a:rPr lang="en-US" sz="2000" dirty="0" smtClean="0"/>
              <a:t>Most of the members of the Zilla Parishad are elected</a:t>
            </a:r>
          </a:p>
          <a:p>
            <a:r>
              <a:rPr lang="en-US" sz="2000" dirty="0" smtClean="0"/>
              <a:t>Members of the Lok Sabha &amp; MLAs of that district and some other officials of other district level bodies are also its members.</a:t>
            </a:r>
          </a:p>
          <a:p>
            <a:r>
              <a:rPr lang="en-US" sz="2000" dirty="0" smtClean="0"/>
              <a:t>Zilla Parishad chairperson is the political head of the Zilla Parishad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42918"/>
            <a:ext cx="7498080" cy="56054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Municipalities </a:t>
            </a:r>
          </a:p>
          <a:p>
            <a:r>
              <a:rPr lang="en-US" sz="2400" dirty="0" smtClean="0"/>
              <a:t>Municipalities are set up in towns</a:t>
            </a:r>
          </a:p>
          <a:p>
            <a:r>
              <a:rPr lang="en-US" sz="2400" dirty="0" smtClean="0"/>
              <a:t>Big cities are constituted into Municipal Corporations</a:t>
            </a:r>
          </a:p>
          <a:p>
            <a:r>
              <a:rPr lang="en-US" sz="2400" dirty="0" smtClean="0"/>
              <a:t>Municipalities  &amp; Municipal Corporations are governed &amp; controlled by elected bodies consisting of people’s representatives. </a:t>
            </a:r>
          </a:p>
          <a:p>
            <a:r>
              <a:rPr lang="en-US" sz="2400" dirty="0" smtClean="0"/>
              <a:t>Municipal Chairperson in the political head of the municipality. He / She is called the Mayor.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00042"/>
            <a:ext cx="7498080" cy="574835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system of Local Government is the largest experiment in Democracy.</a:t>
            </a:r>
          </a:p>
          <a:p>
            <a:r>
              <a:rPr lang="en-US" sz="2000" dirty="0" smtClean="0"/>
              <a:t>There are 36 lakh elected representatives in the Panchayat &amp; Municipalities. </a:t>
            </a:r>
          </a:p>
          <a:p>
            <a:pPr>
              <a:buNone/>
            </a:pPr>
            <a:r>
              <a:rPr lang="en-US" sz="2000" dirty="0" smtClean="0"/>
              <a:t>Benefits </a:t>
            </a:r>
          </a:p>
          <a:p>
            <a:pPr marL="539496" indent="-457200">
              <a:buAutoNum type="arabicPeriod"/>
            </a:pPr>
            <a:r>
              <a:rPr lang="en-US" sz="2000" dirty="0" smtClean="0"/>
              <a:t>The constitutional status for local </a:t>
            </a:r>
            <a:r>
              <a:rPr lang="en-US" sz="2000" dirty="0" err="1" smtClean="0"/>
              <a:t>govt</a:t>
            </a:r>
            <a:r>
              <a:rPr lang="en-US" sz="2000" dirty="0" smtClean="0"/>
              <a:t> has helped to deepen democracy in our country.</a:t>
            </a:r>
          </a:p>
          <a:p>
            <a:pPr marL="539496" indent="-457200">
              <a:buAutoNum type="arabicPeriod"/>
            </a:pPr>
            <a:r>
              <a:rPr lang="en-US" sz="2000" dirty="0" smtClean="0"/>
              <a:t>It has increased women’s participation.</a:t>
            </a:r>
          </a:p>
          <a:p>
            <a:pPr marL="539496" indent="-457200">
              <a:buAutoNum type="arabicPeriod"/>
            </a:pPr>
            <a:r>
              <a:rPr lang="en-US" sz="2000" dirty="0" smtClean="0"/>
              <a:t>Elections are held regularly</a:t>
            </a:r>
          </a:p>
          <a:p>
            <a:pPr marL="539496" indent="-457200">
              <a:buNone/>
            </a:pPr>
            <a:r>
              <a:rPr lang="en-US" sz="2000" dirty="0" smtClean="0"/>
              <a:t>Demerits</a:t>
            </a:r>
          </a:p>
          <a:p>
            <a:pPr marL="539496" indent="-457200">
              <a:buAutoNum type="arabicPeriod"/>
            </a:pPr>
            <a:r>
              <a:rPr lang="en-US" sz="2000" dirty="0" smtClean="0"/>
              <a:t>Gram Sabha does not meet regularly</a:t>
            </a:r>
          </a:p>
          <a:p>
            <a:pPr marL="539496" indent="-457200">
              <a:buAutoNum type="arabicPeriod"/>
            </a:pPr>
            <a:r>
              <a:rPr lang="en-US" sz="2000" dirty="0" smtClean="0"/>
              <a:t>Most State govt. have not transferred significant power to the local govt.</a:t>
            </a:r>
          </a:p>
          <a:p>
            <a:pPr marL="539496" indent="-457200">
              <a:buAutoNum type="arabicPeriod"/>
            </a:pPr>
            <a:r>
              <a:rPr lang="en-US" sz="2000" dirty="0" smtClean="0"/>
              <a:t>The State </a:t>
            </a:r>
            <a:r>
              <a:rPr lang="en-US" sz="2000" dirty="0" err="1" smtClean="0"/>
              <a:t>Govt.has</a:t>
            </a:r>
            <a:r>
              <a:rPr lang="en-US" sz="2000" dirty="0" smtClean="0"/>
              <a:t>  not allotted resources &amp; funds for the Local Govt. </a:t>
            </a:r>
          </a:p>
          <a:p>
            <a:pPr marL="539496" indent="-457200"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836712"/>
            <a:ext cx="7498080" cy="4800600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n-GB" sz="2800" dirty="0" smtClean="0"/>
              <a:t>FAQ</a:t>
            </a:r>
            <a:endParaRPr lang="en-US" sz="2800" dirty="0" smtClean="0"/>
          </a:p>
          <a:p>
            <a:r>
              <a:rPr lang="en-US" sz="2400" dirty="0" smtClean="0"/>
              <a:t>How </a:t>
            </a:r>
            <a:r>
              <a:rPr lang="en-US" sz="2400" dirty="0" smtClean="0"/>
              <a:t>Federalism is practiced</a:t>
            </a:r>
          </a:p>
          <a:p>
            <a:r>
              <a:rPr lang="en-US" sz="2400" dirty="0" smtClean="0"/>
              <a:t>What makes India a federal country? </a:t>
            </a:r>
            <a:endParaRPr lang="en-US" sz="2400" dirty="0"/>
          </a:p>
          <a:p>
            <a:r>
              <a:rPr lang="en-GB" sz="2400" dirty="0" smtClean="0"/>
              <a:t>Coming together – holding together federations</a:t>
            </a:r>
          </a:p>
          <a:p>
            <a:r>
              <a:rPr lang="en-GB" sz="2400" dirty="0" smtClean="0"/>
              <a:t>Union list, state list, concurrent list  </a:t>
            </a:r>
          </a:p>
          <a:p>
            <a:r>
              <a:rPr lang="en-GB" sz="2400" dirty="0" smtClean="0"/>
              <a:t>Features of Federalism </a:t>
            </a:r>
            <a:endParaRPr lang="en-US" sz="2400" dirty="0" smtClean="0"/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2594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Checklist</a:t>
            </a:r>
            <a:r>
              <a:rPr lang="en-US" sz="4000" dirty="0" smtClean="0"/>
              <a:t>	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071546"/>
            <a:ext cx="7498080" cy="5176854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Concept of Federalism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What makes India  a Federal Country 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Two Tier system of Government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Three Tier system of Government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Special status for Jammu &amp; </a:t>
            </a:r>
            <a:r>
              <a:rPr lang="en-US" sz="1600" dirty="0" smtClean="0"/>
              <a:t>Kashmir</a:t>
            </a:r>
            <a:endParaRPr lang="en-US" sz="1800" dirty="0" smtClean="0"/>
          </a:p>
          <a:p>
            <a:pPr marL="87313" lvl="1" indent="315913">
              <a:buFont typeface="Arial" pitchFamily="34" charset="0"/>
              <a:buChar char="•"/>
            </a:pPr>
            <a:r>
              <a:rPr lang="en-US" sz="2000" dirty="0" smtClean="0"/>
              <a:t>How is Federalism practiced</a:t>
            </a:r>
          </a:p>
          <a:p>
            <a:pPr marL="334201" lvl="2" indent="315913">
              <a:buFont typeface="Arial" pitchFamily="34" charset="0"/>
              <a:buChar char="•"/>
            </a:pPr>
            <a:r>
              <a:rPr lang="en-US" sz="1800" dirty="0" smtClean="0"/>
              <a:t>Linguistic States</a:t>
            </a:r>
          </a:p>
          <a:p>
            <a:pPr marL="334201" lvl="2" indent="315913">
              <a:buFont typeface="Arial" pitchFamily="34" charset="0"/>
              <a:buChar char="•"/>
            </a:pPr>
            <a:r>
              <a:rPr lang="en-US" sz="1800" dirty="0" smtClean="0"/>
              <a:t>Language Policy</a:t>
            </a:r>
          </a:p>
          <a:p>
            <a:pPr marL="334201" lvl="2" indent="315913">
              <a:buFont typeface="Arial" pitchFamily="34" charset="0"/>
              <a:buChar char="•"/>
            </a:pPr>
            <a:r>
              <a:rPr lang="en-US" sz="1800" dirty="0" smtClean="0"/>
              <a:t>Centre- State Relation</a:t>
            </a:r>
          </a:p>
          <a:p>
            <a:pPr marL="87313" lvl="2" indent="23813">
              <a:buFont typeface="Arial" pitchFamily="34" charset="0"/>
              <a:buChar char="•"/>
              <a:tabLst>
                <a:tab pos="87313" algn="l"/>
              </a:tabLst>
            </a:pPr>
            <a:r>
              <a:rPr lang="en-US" sz="1800" dirty="0" smtClean="0"/>
              <a:t> </a:t>
            </a:r>
            <a:r>
              <a:rPr lang="en-US" sz="1800" dirty="0" err="1" smtClean="0"/>
              <a:t>Decentralisation</a:t>
            </a:r>
            <a:r>
              <a:rPr lang="en-US" sz="1800" dirty="0" smtClean="0"/>
              <a:t> in India</a:t>
            </a:r>
          </a:p>
          <a:p>
            <a:pPr marL="334201" lvl="2" indent="315913">
              <a:buFont typeface="Arial" pitchFamily="34" charset="0"/>
              <a:buChar char="•"/>
            </a:pPr>
            <a:r>
              <a:rPr lang="en-US" sz="1800" dirty="0" smtClean="0"/>
              <a:t> Local Government </a:t>
            </a:r>
          </a:p>
          <a:p>
            <a:pPr marL="334201" lvl="2" indent="315913">
              <a:buFont typeface="Arial" pitchFamily="34" charset="0"/>
              <a:buChar char="•"/>
            </a:pPr>
            <a:r>
              <a:rPr lang="en-US" sz="1800" dirty="0" err="1" smtClean="0"/>
              <a:t>Panchayati</a:t>
            </a:r>
            <a:r>
              <a:rPr lang="en-US" sz="1800" dirty="0" smtClean="0"/>
              <a:t> Raj System</a:t>
            </a:r>
          </a:p>
          <a:p>
            <a:pPr marL="334201" lvl="2" indent="315913">
              <a:buFont typeface="Arial" pitchFamily="34" charset="0"/>
              <a:buChar char="•"/>
            </a:pPr>
            <a:r>
              <a:rPr lang="en-US" sz="1800" dirty="0" smtClean="0"/>
              <a:t>Zilla Parishad</a:t>
            </a:r>
          </a:p>
          <a:p>
            <a:pPr lvl="1">
              <a:buNone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6908"/>
          </a:xfrm>
        </p:spPr>
        <p:txBody>
          <a:bodyPr/>
          <a:lstStyle/>
          <a:p>
            <a:pPr algn="ctr"/>
            <a:r>
              <a:rPr lang="en-US" sz="2800" dirty="0" smtClean="0"/>
              <a:t>Concept of Federalism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071546"/>
            <a:ext cx="7498080" cy="517685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Federalism is a system of government in which the power is divided between a central authority and various constituent units of the country. </a:t>
            </a:r>
          </a:p>
          <a:p>
            <a:r>
              <a:rPr lang="en-US" sz="2000" dirty="0" smtClean="0"/>
              <a:t>A federation has two levels of government</a:t>
            </a:r>
          </a:p>
          <a:p>
            <a:pPr lvl="1"/>
            <a:r>
              <a:rPr lang="en-US" sz="1800" dirty="0" smtClean="0"/>
              <a:t>One is the government for the entire country that is usually responsible for a few subjects of common national interest.</a:t>
            </a:r>
          </a:p>
          <a:p>
            <a:pPr lvl="1"/>
            <a:r>
              <a:rPr lang="en-US" sz="1800" dirty="0" smtClean="0"/>
              <a:t>Second is the government at the level of provinces or states that look after much of the day-day administering of their state. </a:t>
            </a:r>
          </a:p>
          <a:p>
            <a:pPr lvl="1">
              <a:buNone/>
            </a:pPr>
            <a:r>
              <a:rPr lang="en-US" sz="1800" dirty="0" err="1" smtClean="0"/>
              <a:t>Eg</a:t>
            </a:r>
            <a:r>
              <a:rPr lang="en-US" sz="1800" dirty="0" smtClean="0"/>
              <a:t>: Belgium – shifting of power from central govt. to regional govt. </a:t>
            </a:r>
          </a:p>
          <a:p>
            <a:pPr lvl="1"/>
            <a:r>
              <a:rPr lang="en-US" sz="1800" dirty="0" smtClean="0"/>
              <a:t>No of ministers were equal </a:t>
            </a:r>
            <a:r>
              <a:rPr lang="en-US" sz="1800" dirty="0" smtClean="0"/>
              <a:t>French/ </a:t>
            </a:r>
            <a:r>
              <a:rPr lang="en-US" sz="1800" dirty="0"/>
              <a:t>D</a:t>
            </a:r>
            <a:r>
              <a:rPr lang="en-US" sz="1800" dirty="0" smtClean="0"/>
              <a:t>utch</a:t>
            </a:r>
            <a:endParaRPr lang="en-US" sz="1800" dirty="0" smtClean="0"/>
          </a:p>
          <a:p>
            <a:pPr lvl="1">
              <a:buNone/>
            </a:pPr>
            <a:r>
              <a:rPr lang="en-US" sz="1800" dirty="0" smtClean="0"/>
              <a:t>Srilanka – Unitary Government  </a:t>
            </a:r>
          </a:p>
          <a:p>
            <a:pPr lvl="1">
              <a:buNone/>
            </a:pPr>
            <a:r>
              <a:rPr lang="en-US" sz="1800" dirty="0" smtClean="0"/>
              <a:t>Regional </a:t>
            </a:r>
            <a:r>
              <a:rPr lang="en-US" sz="1800" dirty="0" err="1" smtClean="0"/>
              <a:t>Govt</a:t>
            </a:r>
            <a:r>
              <a:rPr lang="en-US" sz="1800" dirty="0" smtClean="0"/>
              <a:t>- given constitution power : Federal Vs Unitary</a:t>
            </a:r>
          </a:p>
          <a:p>
            <a:pPr lvl="1">
              <a:buNone/>
            </a:pPr>
            <a:r>
              <a:rPr lang="en-US" sz="1800" b="1" dirty="0" smtClean="0">
                <a:solidFill>
                  <a:srgbClr val="002060"/>
                </a:solidFill>
              </a:rPr>
              <a:t>Central</a:t>
            </a:r>
          </a:p>
          <a:p>
            <a:pPr lvl="1">
              <a:buNone/>
            </a:pPr>
            <a:r>
              <a:rPr lang="en-US" sz="1800" b="1" dirty="0" smtClean="0">
                <a:solidFill>
                  <a:srgbClr val="00B050"/>
                </a:solidFill>
              </a:rPr>
              <a:t>State</a:t>
            </a:r>
          </a:p>
          <a:p>
            <a:pPr lvl="1">
              <a:buNone/>
            </a:pPr>
            <a:r>
              <a:rPr lang="en-US" sz="1800" b="1" dirty="0" smtClean="0">
                <a:solidFill>
                  <a:srgbClr val="C00000"/>
                </a:solidFill>
              </a:rPr>
              <a:t>Local</a:t>
            </a:r>
            <a:endParaRPr lang="en-US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Features of Federalism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071546"/>
            <a:ext cx="7498080" cy="5176854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There are two or more levels or tiers of Government. – </a:t>
            </a:r>
            <a:r>
              <a:rPr lang="en-US" sz="2000" dirty="0" smtClean="0">
                <a:solidFill>
                  <a:srgbClr val="0070C0"/>
                </a:solidFill>
              </a:rPr>
              <a:t>if there are more than 2 levels it becomes a federal Government. </a:t>
            </a:r>
          </a:p>
          <a:p>
            <a:r>
              <a:rPr lang="en-US" sz="2000" dirty="0" smtClean="0"/>
              <a:t>Different tiers of government have their own jurisdiction regarding legislation, taxation  and administration. – </a:t>
            </a:r>
            <a:r>
              <a:rPr lang="en-US" sz="2000" dirty="0" smtClean="0">
                <a:solidFill>
                  <a:srgbClr val="0070C0"/>
                </a:solidFill>
              </a:rPr>
              <a:t>a person lives in a state and the state is in India.  A person is governed by the rules of state and the central. </a:t>
            </a:r>
          </a:p>
          <a:p>
            <a:r>
              <a:rPr lang="en-US" sz="2000" dirty="0" smtClean="0"/>
              <a:t>The existence and authority of each tier of government is constitutionally guaranteed – </a:t>
            </a:r>
            <a:r>
              <a:rPr lang="en-US" sz="2000" dirty="0" smtClean="0">
                <a:solidFill>
                  <a:srgbClr val="0070C0"/>
                </a:solidFill>
              </a:rPr>
              <a:t>Central govt. &amp; state has a jurisdiction of powers. It is specified in the constitution. </a:t>
            </a:r>
          </a:p>
          <a:p>
            <a:r>
              <a:rPr lang="en-US" sz="2000" dirty="0" smtClean="0"/>
              <a:t> The changes in the fundamental provisions of the Constitution require the consent of both the levels of Government. – </a:t>
            </a:r>
            <a:r>
              <a:rPr lang="en-US" sz="2000" dirty="0" smtClean="0">
                <a:solidFill>
                  <a:srgbClr val="0070C0"/>
                </a:solidFill>
              </a:rPr>
              <a:t>State Govt. has power to make laws on Education but it cannot be changed by state or central but both should give consent to change laws. </a:t>
            </a:r>
          </a:p>
          <a:p>
            <a:r>
              <a:rPr lang="en-US" sz="2000" dirty="0" smtClean="0"/>
              <a:t> Courts play a key role to interpret the constitution and the power of different levels of government. The Supreme Court plays the role of an umpire. – </a:t>
            </a:r>
            <a:r>
              <a:rPr lang="en-US" sz="2000" dirty="0" smtClean="0">
                <a:solidFill>
                  <a:srgbClr val="0070C0"/>
                </a:solidFill>
              </a:rPr>
              <a:t>Judiciary has the right to intervene and provide details written in the </a:t>
            </a:r>
            <a:r>
              <a:rPr lang="en-US" sz="2000" dirty="0" smtClean="0">
                <a:solidFill>
                  <a:srgbClr val="0070C0"/>
                </a:solidFill>
              </a:rPr>
              <a:t>constitution.  </a:t>
            </a:r>
            <a:endParaRPr lang="en-US" sz="2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714356"/>
            <a:ext cx="7498080" cy="342902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Sources of revenue for each level of government are clearly mentioned to ensure its financial autonomy – Central </a:t>
            </a:r>
            <a:r>
              <a:rPr lang="en-US" sz="2000" dirty="0" err="1" smtClean="0"/>
              <a:t>govt</a:t>
            </a:r>
            <a:r>
              <a:rPr lang="en-US" sz="2000" dirty="0" smtClean="0"/>
              <a:t> &amp; states revenue is clearly specified in the constitution. </a:t>
            </a:r>
          </a:p>
          <a:p>
            <a:r>
              <a:rPr lang="en-US" sz="2000" dirty="0" smtClean="0"/>
              <a:t>The federal system has dual objective</a:t>
            </a:r>
          </a:p>
          <a:p>
            <a:pPr lvl="1"/>
            <a:r>
              <a:rPr lang="en-US" sz="1600" dirty="0" smtClean="0"/>
              <a:t>To safeguard and promote unity of the country</a:t>
            </a:r>
          </a:p>
          <a:p>
            <a:pPr lvl="1"/>
            <a:r>
              <a:rPr lang="en-US" sz="1600" dirty="0" smtClean="0"/>
              <a:t>It also accommodates regional diversity </a:t>
            </a:r>
          </a:p>
          <a:p>
            <a:pPr lvl="1"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States have different cultures and are united under one nation called India.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54032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Federations are formed in two ways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000108"/>
            <a:ext cx="7498080" cy="5248292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Coming together Federations</a:t>
            </a:r>
          </a:p>
          <a:p>
            <a:pPr lvl="1"/>
            <a:r>
              <a:rPr lang="en-US" sz="1800" dirty="0" smtClean="0"/>
              <a:t>Independent states come together to form a bigger unit</a:t>
            </a:r>
          </a:p>
          <a:p>
            <a:pPr lvl="1"/>
            <a:r>
              <a:rPr lang="en-US" sz="1800" dirty="0" smtClean="0"/>
              <a:t>By pulling </a:t>
            </a:r>
            <a:r>
              <a:rPr lang="en-US" sz="1800" dirty="0" smtClean="0"/>
              <a:t>sovereignty </a:t>
            </a:r>
            <a:r>
              <a:rPr lang="en-US" sz="1800" dirty="0" smtClean="0"/>
              <a:t>( when a country is free to form internal &amp; external decisions) and retaining identity they can increase their security. – </a:t>
            </a:r>
            <a:r>
              <a:rPr lang="en-US" sz="1800" dirty="0" smtClean="0">
                <a:solidFill>
                  <a:srgbClr val="0070C0"/>
                </a:solidFill>
              </a:rPr>
              <a:t>( countries come forward to form a union for a common purpose) </a:t>
            </a:r>
          </a:p>
          <a:p>
            <a:pPr lvl="1"/>
            <a:r>
              <a:rPr lang="en-US" sz="1800" dirty="0" smtClean="0"/>
              <a:t>States have equal power and are strong in the federation </a:t>
            </a:r>
          </a:p>
          <a:p>
            <a:pPr lvl="1"/>
            <a:r>
              <a:rPr lang="en-US" sz="1800" dirty="0" err="1" smtClean="0"/>
              <a:t>Eg</a:t>
            </a:r>
            <a:r>
              <a:rPr lang="en-US" sz="1800" dirty="0" smtClean="0"/>
              <a:t>: USA, Switzerland &amp; Australia</a:t>
            </a:r>
            <a:endParaRPr lang="en-US" sz="2400" dirty="0" smtClean="0"/>
          </a:p>
          <a:p>
            <a:r>
              <a:rPr lang="en-US" sz="2400" dirty="0" smtClean="0"/>
              <a:t>Holding together Federations</a:t>
            </a:r>
          </a:p>
          <a:p>
            <a:pPr lvl="1"/>
            <a:r>
              <a:rPr lang="en-US" sz="2000" dirty="0" smtClean="0"/>
              <a:t>Central Government tends to be more powerful.</a:t>
            </a:r>
          </a:p>
          <a:p>
            <a:pPr lvl="1"/>
            <a:r>
              <a:rPr lang="en-US" sz="2000" dirty="0" smtClean="0"/>
              <a:t>A large country decides to divide its power between the constituent states and the National Government. </a:t>
            </a:r>
          </a:p>
          <a:p>
            <a:pPr lvl="1"/>
            <a:r>
              <a:rPr lang="en-US" sz="2000" dirty="0" smtClean="0"/>
              <a:t>Constituent units have unequal power, some units are granted special powers.</a:t>
            </a:r>
          </a:p>
          <a:p>
            <a:pPr lvl="1"/>
            <a:r>
              <a:rPr lang="en-US" sz="2000" dirty="0" smtClean="0"/>
              <a:t> India, Spain &amp; Belgium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5403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dirty="0" smtClean="0"/>
              <a:t>What makes India a Federal Country 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785794"/>
            <a:ext cx="7498080" cy="5462606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Constitution declared India as a Union of states. </a:t>
            </a:r>
          </a:p>
          <a:p>
            <a:r>
              <a:rPr lang="en-US" sz="2000" dirty="0" smtClean="0"/>
              <a:t>The word federation is not used but the Indian union is based on the principles of Federation.  - </a:t>
            </a:r>
            <a:r>
              <a:rPr lang="en-US" sz="2000" dirty="0" smtClean="0">
                <a:solidFill>
                  <a:srgbClr val="0070C0"/>
                </a:solidFill>
              </a:rPr>
              <a:t>Leaders were afraid if they would use the term federation, they felt that the states would ask for separate status of a country. – India Pakistan separation.. Lot of riots, lives lost, </a:t>
            </a:r>
          </a:p>
          <a:p>
            <a:r>
              <a:rPr lang="en-US" sz="2000" dirty="0" smtClean="0"/>
              <a:t>Initially Two tier Government was declared in the constitution. </a:t>
            </a:r>
          </a:p>
          <a:p>
            <a:r>
              <a:rPr lang="en-US" sz="2000" dirty="0" smtClean="0"/>
              <a:t>Three tier Government – 1992 brought about </a:t>
            </a:r>
            <a:r>
              <a:rPr lang="en-US" sz="2000" smtClean="0"/>
              <a:t>this Govt. </a:t>
            </a:r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042" y="285728"/>
            <a:ext cx="5857916" cy="500066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What makes India a Federal Country?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42984"/>
            <a:ext cx="7498080" cy="5105416"/>
          </a:xfrm>
        </p:spPr>
        <p:txBody>
          <a:bodyPr>
            <a:normAutofit/>
          </a:bodyPr>
          <a:lstStyle/>
          <a:p>
            <a:r>
              <a:rPr lang="en-US" sz="1400" dirty="0" smtClean="0"/>
              <a:t>After partition of India &amp; Pakistan – it worked on Federalism principles – but did not use the word Federal </a:t>
            </a:r>
          </a:p>
          <a:p>
            <a:r>
              <a:rPr lang="en-US" sz="1400" dirty="0" smtClean="0"/>
              <a:t>Earlier there </a:t>
            </a:r>
            <a:r>
              <a:rPr lang="en-US" sz="1400" dirty="0" smtClean="0"/>
              <a:t>were </a:t>
            </a:r>
            <a:r>
              <a:rPr lang="en-US" sz="1400" dirty="0" smtClean="0"/>
              <a:t>2 tier of Government later </a:t>
            </a:r>
            <a:r>
              <a:rPr lang="en-US" sz="1400" dirty="0" smtClean="0"/>
              <a:t>Panchyat </a:t>
            </a:r>
            <a:r>
              <a:rPr lang="en-US" sz="1400" dirty="0" smtClean="0"/>
              <a:t>and Municipalities  were added </a:t>
            </a:r>
          </a:p>
          <a:p>
            <a:r>
              <a:rPr lang="en-US" sz="1400" dirty="0" smtClean="0"/>
              <a:t>The constitution provided a three fold distribution of legislative </a:t>
            </a:r>
            <a:r>
              <a:rPr lang="en-US" sz="1400" dirty="0" smtClean="0"/>
              <a:t>powers </a:t>
            </a:r>
            <a:r>
              <a:rPr lang="en-US" sz="1400" dirty="0" smtClean="0"/>
              <a:t>between the Union Government and the State Government.  So it contains 3 lists</a:t>
            </a:r>
          </a:p>
          <a:p>
            <a:pPr lvl="1"/>
            <a:r>
              <a:rPr lang="en-US" sz="1400" dirty="0" smtClean="0">
                <a:solidFill>
                  <a:srgbClr val="FF0000"/>
                </a:solidFill>
              </a:rPr>
              <a:t>Union List – includes subject of national importance such as </a:t>
            </a:r>
            <a:r>
              <a:rPr lang="en-US" sz="1400" dirty="0" err="1" smtClean="0">
                <a:solidFill>
                  <a:srgbClr val="FF0000"/>
                </a:solidFill>
              </a:rPr>
              <a:t>defence</a:t>
            </a:r>
            <a:r>
              <a:rPr lang="en-US" sz="1400" dirty="0" smtClean="0">
                <a:solidFill>
                  <a:srgbClr val="FF0000"/>
                </a:solidFill>
              </a:rPr>
              <a:t> of the country, foreign affairs, banking, communications and currency. </a:t>
            </a:r>
          </a:p>
          <a:p>
            <a:pPr lvl="2"/>
            <a:r>
              <a:rPr lang="en-US" sz="1400" dirty="0" smtClean="0">
                <a:solidFill>
                  <a:srgbClr val="FF0000"/>
                </a:solidFill>
              </a:rPr>
              <a:t>They are included coz we need a </a:t>
            </a:r>
            <a:r>
              <a:rPr lang="en-US" sz="1400" dirty="0" smtClean="0">
                <a:solidFill>
                  <a:srgbClr val="FF0000"/>
                </a:solidFill>
              </a:rPr>
              <a:t>uniform </a:t>
            </a:r>
            <a:r>
              <a:rPr lang="en-US" sz="1400" dirty="0" smtClean="0">
                <a:solidFill>
                  <a:srgbClr val="FF0000"/>
                </a:solidFill>
              </a:rPr>
              <a:t>policy throughout the country. </a:t>
            </a:r>
          </a:p>
          <a:p>
            <a:pPr lvl="2"/>
            <a:r>
              <a:rPr lang="en-US" sz="1400" dirty="0" smtClean="0">
                <a:solidFill>
                  <a:srgbClr val="FF0000"/>
                </a:solidFill>
              </a:rPr>
              <a:t>Union </a:t>
            </a:r>
            <a:r>
              <a:rPr lang="en-US" sz="1400" dirty="0" err="1" smtClean="0">
                <a:solidFill>
                  <a:srgbClr val="FF0000"/>
                </a:solidFill>
              </a:rPr>
              <a:t>govt</a:t>
            </a:r>
            <a:r>
              <a:rPr lang="en-US" sz="1400" dirty="0" smtClean="0">
                <a:solidFill>
                  <a:srgbClr val="FF0000"/>
                </a:solidFill>
              </a:rPr>
              <a:t> has powers to make laws. </a:t>
            </a:r>
          </a:p>
          <a:p>
            <a:pPr lvl="1"/>
            <a:r>
              <a:rPr lang="en-US" sz="1600" dirty="0" smtClean="0">
                <a:solidFill>
                  <a:srgbClr val="7030A0"/>
                </a:solidFill>
              </a:rPr>
              <a:t>State List - includes subject of state &amp; local importance Police, trade, commerce, agriculture and irrigation. </a:t>
            </a:r>
          </a:p>
          <a:p>
            <a:pPr lvl="1"/>
            <a:r>
              <a:rPr lang="en-US" sz="1600" dirty="0" smtClean="0">
                <a:solidFill>
                  <a:srgbClr val="7030A0"/>
                </a:solidFill>
              </a:rPr>
              <a:t>State </a:t>
            </a:r>
            <a:r>
              <a:rPr lang="en-US" sz="1600" dirty="0" err="1" smtClean="0">
                <a:solidFill>
                  <a:srgbClr val="7030A0"/>
                </a:solidFill>
              </a:rPr>
              <a:t>govt</a:t>
            </a:r>
            <a:r>
              <a:rPr lang="en-US" sz="1600" dirty="0" smtClean="0">
                <a:solidFill>
                  <a:srgbClr val="7030A0"/>
                </a:solidFill>
              </a:rPr>
              <a:t> has powers to make laws</a:t>
            </a:r>
          </a:p>
          <a:p>
            <a:pPr lvl="1"/>
            <a:r>
              <a:rPr lang="en-US" sz="1400" b="1" dirty="0" smtClean="0">
                <a:solidFill>
                  <a:srgbClr val="009900"/>
                </a:solidFill>
              </a:rPr>
              <a:t>Concurrent List - includes subject of common interest to both union </a:t>
            </a:r>
            <a:r>
              <a:rPr lang="en-US" sz="1400" b="1" dirty="0" err="1" smtClean="0">
                <a:solidFill>
                  <a:srgbClr val="009900"/>
                </a:solidFill>
              </a:rPr>
              <a:t>Govt</a:t>
            </a:r>
            <a:r>
              <a:rPr lang="en-US" sz="1400" b="1" dirty="0" smtClean="0">
                <a:solidFill>
                  <a:srgbClr val="009900"/>
                </a:solidFill>
              </a:rPr>
              <a:t> &amp; State </a:t>
            </a:r>
            <a:r>
              <a:rPr lang="en-US" sz="1400" b="1" dirty="0" err="1" smtClean="0">
                <a:solidFill>
                  <a:srgbClr val="009900"/>
                </a:solidFill>
              </a:rPr>
              <a:t>Govt</a:t>
            </a:r>
            <a:r>
              <a:rPr lang="en-US" sz="1400" b="1" dirty="0" smtClean="0">
                <a:solidFill>
                  <a:srgbClr val="009900"/>
                </a:solidFill>
              </a:rPr>
              <a:t> such as education, forest, trade unions, marriage, adoption and succession. </a:t>
            </a:r>
          </a:p>
          <a:p>
            <a:pPr lvl="1"/>
            <a:r>
              <a:rPr lang="en-US" sz="1400" b="1" dirty="0" smtClean="0">
                <a:solidFill>
                  <a:srgbClr val="009900"/>
                </a:solidFill>
              </a:rPr>
              <a:t>Both Union &amp; State Gov can make laws on the subjects mentioned in this list. </a:t>
            </a:r>
          </a:p>
          <a:p>
            <a:pPr lvl="1"/>
            <a:r>
              <a:rPr lang="en-US" sz="1400" b="1" dirty="0" smtClean="0">
                <a:solidFill>
                  <a:srgbClr val="009900"/>
                </a:solidFill>
              </a:rPr>
              <a:t>If there is a conflict the law made by the Union </a:t>
            </a:r>
            <a:r>
              <a:rPr lang="en-US" sz="1400" b="1" dirty="0" err="1" smtClean="0">
                <a:solidFill>
                  <a:srgbClr val="009900"/>
                </a:solidFill>
              </a:rPr>
              <a:t>Govt</a:t>
            </a:r>
            <a:r>
              <a:rPr lang="en-US" sz="1400" b="1" dirty="0" smtClean="0">
                <a:solidFill>
                  <a:srgbClr val="009900"/>
                </a:solidFill>
              </a:rPr>
              <a:t> will prevail. </a:t>
            </a:r>
          </a:p>
          <a:p>
            <a:pPr lvl="1"/>
            <a:r>
              <a:rPr lang="en-U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Residuary List:  subjects that do not fall in any of 3 list. Computer Software </a:t>
            </a:r>
          </a:p>
          <a:p>
            <a:pPr lvl="1"/>
            <a:r>
              <a:rPr lang="en-US" sz="1400" b="1" dirty="0" smtClean="0">
                <a:solidFill>
                  <a:srgbClr val="009900"/>
                </a:solidFill>
              </a:rPr>
              <a:t> J &amp; K had special powers after August 5</a:t>
            </a:r>
            <a:r>
              <a:rPr lang="en-US" sz="1400" b="1" baseline="30000" dirty="0" smtClean="0">
                <a:solidFill>
                  <a:srgbClr val="009900"/>
                </a:solidFill>
              </a:rPr>
              <a:t>th</a:t>
            </a:r>
            <a:r>
              <a:rPr lang="en-US" sz="1400" b="1" dirty="0" smtClean="0">
                <a:solidFill>
                  <a:srgbClr val="009900"/>
                </a:solidFill>
              </a:rPr>
              <a:t> 2019 it was withdrawn</a:t>
            </a:r>
            <a:endParaRPr lang="en-US" sz="1400" b="1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589123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Some units of the Indian Union which enjoy very little power are Chandigarh / Lakshadweep/Delhi are called union territories coz they are small and cannot be merged with any other states.</a:t>
            </a:r>
          </a:p>
          <a:p>
            <a:r>
              <a:rPr lang="en-US" sz="2000" dirty="0" smtClean="0"/>
              <a:t>The central </a:t>
            </a:r>
            <a:r>
              <a:rPr lang="en-US" sz="2000" dirty="0" err="1" smtClean="0"/>
              <a:t>Govt</a:t>
            </a:r>
            <a:r>
              <a:rPr lang="en-US" sz="2000" dirty="0" smtClean="0"/>
              <a:t> has special powers in running these areas.</a:t>
            </a:r>
          </a:p>
          <a:p>
            <a:r>
              <a:rPr lang="en-US" sz="2000" dirty="0" smtClean="0"/>
              <a:t>The Parliament cannot change the regulations. Any change has to </a:t>
            </a:r>
            <a:r>
              <a:rPr lang="en-US" sz="2000" b="1" dirty="0" smtClean="0">
                <a:solidFill>
                  <a:srgbClr val="0070C0"/>
                </a:solidFill>
              </a:rPr>
              <a:t>be passed by at least 2/3</a:t>
            </a:r>
            <a:r>
              <a:rPr lang="en-US" sz="2000" b="1" baseline="30000" dirty="0" smtClean="0">
                <a:solidFill>
                  <a:srgbClr val="0070C0"/>
                </a:solidFill>
              </a:rPr>
              <a:t>rd</a:t>
            </a:r>
            <a:r>
              <a:rPr lang="en-US" sz="2000" b="1" dirty="0" smtClean="0">
                <a:solidFill>
                  <a:srgbClr val="0070C0"/>
                </a:solidFill>
              </a:rPr>
              <a:t>’s majority . Then it has to be ratified by the legislatures of at least half of the states.  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Judiciary plays an important role in overseeing the implementation of constitutional provisions.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In case of dispute about the division of powers, the High Courts and the Supreme Court make a decision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The Union &amp; State Govt. have the power to raise resources by levying taxes to run the govt. </a:t>
            </a:r>
            <a:endParaRPr lang="en-US" sz="2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646</TotalTime>
  <Words>1702</Words>
  <Application>Microsoft Office PowerPoint</Application>
  <PresentationFormat>On-screen Show (4:3)</PresentationFormat>
  <Paragraphs>146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Solstice</vt:lpstr>
      <vt:lpstr>Academic Heights Public School, Karad 2023-24 </vt:lpstr>
      <vt:lpstr>Checklist </vt:lpstr>
      <vt:lpstr>Concept of Federalism </vt:lpstr>
      <vt:lpstr>Features of Federalism</vt:lpstr>
      <vt:lpstr>PowerPoint Presentation</vt:lpstr>
      <vt:lpstr>Federations are formed in two ways </vt:lpstr>
      <vt:lpstr>What makes India a Federal Country  </vt:lpstr>
      <vt:lpstr>What makes India a Federal Country? </vt:lpstr>
      <vt:lpstr>PowerPoint Presentation</vt:lpstr>
      <vt:lpstr>How is Federalism practiced?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Heights Public School, Karad 2020-21 </dc:title>
  <dc:creator>dell</dc:creator>
  <cp:lastModifiedBy>HP</cp:lastModifiedBy>
  <cp:revision>61</cp:revision>
  <dcterms:created xsi:type="dcterms:W3CDTF">2021-01-24T10:08:17Z</dcterms:created>
  <dcterms:modified xsi:type="dcterms:W3CDTF">2023-04-14T14:24:31Z</dcterms:modified>
</cp:coreProperties>
</file>