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4" r:id="rId5"/>
    <p:sldId id="265" r:id="rId6"/>
    <p:sldId id="266" r:id="rId7"/>
    <p:sldId id="267" r:id="rId8"/>
    <p:sldId id="260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7314" y="4249151"/>
            <a:ext cx="7574709" cy="1809158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</a:rPr>
              <a:t>SCIENCE 1 AND 2</a:t>
            </a:r>
          </a:p>
          <a:p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</a:rPr>
              <a:t>     (Synopsis)</a:t>
            </a:r>
          </a:p>
        </p:txBody>
      </p:sp>
      <p:sp>
        <p:nvSpPr>
          <p:cNvPr id="4" name="Rectangle 3"/>
          <p:cNvSpPr/>
          <p:nvPr/>
        </p:nvSpPr>
        <p:spPr>
          <a:xfrm>
            <a:off x="2774609" y="1621861"/>
            <a:ext cx="622478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Saraswati</a:t>
            </a:r>
            <a:r>
              <a:rPr lang="en-US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5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Bhuwan</a:t>
            </a:r>
            <a:endParaRPr lang="en-US" sz="54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r>
              <a:rPr lang="en-US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English School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32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4287" y="1114424"/>
            <a:ext cx="1219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d) Chemical reactions with equations – </a:t>
            </a:r>
            <a:r>
              <a:rPr lang="en-US" sz="2400" dirty="0" smtClean="0"/>
              <a:t>This question can be to name a chemical reaction or give an incomplete / unbalanced chemical reactions, so that the student can complete, balance and also identify the chemical reaction.</a:t>
            </a:r>
          </a:p>
          <a:p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e) Complete the flowchart – </a:t>
            </a:r>
            <a:r>
              <a: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Give an incomplete flowchart with 4-5 blank spaces.</a:t>
            </a:r>
          </a:p>
          <a:p>
            <a:r>
              <a:rPr lang="en-US" sz="2400" b="1" dirty="0"/>
              <a:t> </a:t>
            </a:r>
            <a:r>
              <a:rPr lang="en-US" sz="2400" b="1" dirty="0" smtClean="0"/>
              <a:t> f) Give difference between – </a:t>
            </a:r>
            <a:r>
              <a:rPr lang="en-US" sz="2400" dirty="0" smtClean="0"/>
              <a:t>A minimum of 4 differences should be pointed out between the 2 components. These points should be independent.</a:t>
            </a:r>
          </a:p>
          <a:p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g) Write properties /characteristics /uses /advantages /effects – </a:t>
            </a:r>
            <a:r>
              <a: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minimum of 4 statements are expected.</a:t>
            </a:r>
          </a:p>
          <a:p>
            <a:r>
              <a:rPr lang="en-US" sz="2400" b="1" dirty="0"/>
              <a:t> </a:t>
            </a:r>
            <a:r>
              <a:rPr lang="en-US" sz="2400" b="1" dirty="0" smtClean="0"/>
              <a:t> h) Give examples – </a:t>
            </a:r>
            <a:r>
              <a:rPr lang="en-US" sz="2400" dirty="0" smtClean="0"/>
              <a:t>It is necessary to give 4 examples based on a concept, a process and component. The student is free to give examples from day to day life.</a:t>
            </a:r>
            <a:endParaRPr lang="en-US" sz="24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681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THANKYOU</a:t>
            </a:r>
            <a:endParaRPr lang="en-US" b="1" u="sng" dirty="0"/>
          </a:p>
        </p:txBody>
      </p:sp>
      <p:sp>
        <p:nvSpPr>
          <p:cNvPr id="3" name="Rectangle 2"/>
          <p:cNvSpPr/>
          <p:nvPr/>
        </p:nvSpPr>
        <p:spPr>
          <a:xfrm>
            <a:off x="407666" y="2631158"/>
            <a:ext cx="10923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All the Best for your exams from</a:t>
            </a:r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50024" y="3841393"/>
            <a:ext cx="47468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S.B.E.S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SCIENCE 1 &amp; 2 SYNOPSIS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04875" y="3309105"/>
            <a:ext cx="10353676" cy="255454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200" b="1" dirty="0" smtClean="0"/>
              <a:t>1)  PAPER PATTERN </a:t>
            </a:r>
          </a:p>
          <a:p>
            <a:r>
              <a:rPr lang="en-US" sz="3200" b="1" dirty="0" smtClean="0"/>
              <a:t>2)  CHAPTER WEIGHTAGE</a:t>
            </a:r>
          </a:p>
          <a:p>
            <a:r>
              <a:rPr lang="en-US" sz="3200" b="1" dirty="0" smtClean="0"/>
              <a:t>3)  IMPORTANT QUESTIONS</a:t>
            </a:r>
          </a:p>
          <a:p>
            <a:pPr marL="742950" indent="-742950">
              <a:buAutoNum type="arabicParenR" startAt="4"/>
            </a:pPr>
            <a:r>
              <a:rPr lang="en-US" sz="3200" b="1" dirty="0" smtClean="0"/>
              <a:t>PRACTICAL EXAMINATION PREPARATIONS-</a:t>
            </a:r>
          </a:p>
          <a:p>
            <a:r>
              <a:rPr lang="en-US" sz="3200" b="1" dirty="0" smtClean="0"/>
              <a:t>    SEPARATION OF MARKS AND EXPECTATIONS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311673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MARKS DISTRIBUTION 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28637" y="2238847"/>
            <a:ext cx="1104423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Science Part 1- 40 </a:t>
            </a:r>
            <a:r>
              <a:rPr lang="en-US" sz="3200" dirty="0" smtClean="0"/>
              <a:t>Marks.</a:t>
            </a:r>
            <a:endParaRPr lang="en-US" sz="3200" dirty="0" smtClean="0"/>
          </a:p>
          <a:p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Science Part 2- 40 </a:t>
            </a: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Marks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3200" b="1" u="sng" dirty="0" smtClean="0"/>
              <a:t>Internal Marks</a:t>
            </a:r>
            <a:r>
              <a:rPr lang="en-US" sz="3200" dirty="0" smtClean="0"/>
              <a:t>-  20 </a:t>
            </a:r>
            <a:r>
              <a:rPr lang="en-US" sz="3200" dirty="0" smtClean="0"/>
              <a:t>Marks</a:t>
            </a:r>
            <a:endParaRPr lang="en-US" sz="3200" dirty="0" smtClean="0"/>
          </a:p>
          <a:p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↓</a:t>
            </a:r>
          </a:p>
          <a:p>
            <a:r>
              <a:rPr lang="en-US" sz="3200" dirty="0" smtClean="0"/>
              <a:t>Practical Exam→ Science 1- 6 </a:t>
            </a:r>
            <a:r>
              <a:rPr lang="en-US" sz="3200" dirty="0" smtClean="0"/>
              <a:t>Marks.</a:t>
            </a:r>
            <a:endParaRPr lang="en-US" sz="3200" dirty="0" smtClean="0"/>
          </a:p>
          <a:p>
            <a:r>
              <a:rPr lang="en-US" sz="3200" dirty="0"/>
              <a:t> </a:t>
            </a:r>
            <a:r>
              <a:rPr lang="en-US" sz="3200" dirty="0" smtClean="0"/>
              <a:t>                        ∟  Science 2- 6 </a:t>
            </a:r>
            <a:r>
              <a:rPr lang="en-US" sz="3200" dirty="0" smtClean="0"/>
              <a:t>Marks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   Practical  Book- 4 </a:t>
            </a: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Marks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3200" dirty="0"/>
              <a:t> </a:t>
            </a:r>
            <a:r>
              <a:rPr lang="en-US" sz="3200" dirty="0" smtClean="0"/>
              <a:t>                    Project-P1 &amp; P2- 4 </a:t>
            </a:r>
            <a:r>
              <a:rPr lang="en-US" sz="3200" dirty="0" smtClean="0"/>
              <a:t>Marks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3200" dirty="0"/>
              <a:t> </a:t>
            </a:r>
            <a:r>
              <a:rPr lang="en-US" sz="3200" dirty="0" smtClean="0"/>
              <a:t>                                 </a:t>
            </a:r>
            <a:r>
              <a:rPr 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TOTAL- 20 </a:t>
            </a:r>
            <a:r>
              <a:rPr 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Marks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808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61512835"/>
              </p:ext>
            </p:extLst>
          </p:nvPr>
        </p:nvGraphicFramePr>
        <p:xfrm>
          <a:off x="455306" y="548640"/>
          <a:ext cx="9611470" cy="7165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4229">
                  <a:extLst>
                    <a:ext uri="{9D8B030D-6E8A-4147-A177-3AD203B41FA5}">
                      <a16:colId xmlns:a16="http://schemas.microsoft.com/office/drawing/2014/main" xmlns="" val="1850054907"/>
                    </a:ext>
                  </a:extLst>
                </a:gridCol>
                <a:gridCol w="1499516">
                  <a:extLst>
                    <a:ext uri="{9D8B030D-6E8A-4147-A177-3AD203B41FA5}">
                      <a16:colId xmlns:a16="http://schemas.microsoft.com/office/drawing/2014/main" xmlns="" val="1474364119"/>
                    </a:ext>
                  </a:extLst>
                </a:gridCol>
                <a:gridCol w="1397725">
                  <a:extLst>
                    <a:ext uri="{9D8B030D-6E8A-4147-A177-3AD203B41FA5}">
                      <a16:colId xmlns:a16="http://schemas.microsoft.com/office/drawing/2014/main" xmlns="" val="384316717"/>
                    </a:ext>
                  </a:extLst>
                </a:gridCol>
              </a:tblGrid>
              <a:tr h="42596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TITLE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</a:rPr>
                        <a:t> OF LESSON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MARKS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Marks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smtClean="0"/>
                        <a:t>With option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24427487"/>
                  </a:ext>
                </a:extLst>
              </a:tr>
              <a:tr h="34077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GRAVITATION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05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614090"/>
                  </a:ext>
                </a:extLst>
              </a:tr>
              <a:tr h="340770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</a:rPr>
                        <a:t>PERIODIC CLASSIFICATION OF ELEMENT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06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77300206"/>
                  </a:ext>
                </a:extLst>
              </a:tr>
              <a:tr h="5963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CHEMICAL REACTIONS &amp; EQUATIONS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06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2112271"/>
                  </a:ext>
                </a:extLst>
              </a:tr>
              <a:tr h="5963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</a:rPr>
                        <a:t>EFFECTS OF ELECTRIC 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07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16283505"/>
                  </a:ext>
                </a:extLst>
              </a:tr>
              <a:tr h="5963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</a:rPr>
                        <a:t>HEAT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05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1270809"/>
                  </a:ext>
                </a:extLst>
              </a:tr>
              <a:tr h="5963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REFRACTION OF 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07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08538632"/>
                  </a:ext>
                </a:extLst>
              </a:tr>
              <a:tr h="5963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</a:rPr>
                        <a:t>LENSES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06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8557211"/>
                  </a:ext>
                </a:extLst>
              </a:tr>
              <a:tr h="5963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</a:rPr>
                        <a:t>METALLUGY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06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87752382"/>
                  </a:ext>
                </a:extLst>
              </a:tr>
              <a:tr h="5963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CARBON COMPOUNDS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07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7114305"/>
                  </a:ext>
                </a:extLst>
              </a:tr>
              <a:tr h="5963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SPACE MISSIONS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05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22137672"/>
                  </a:ext>
                </a:extLst>
              </a:tr>
              <a:tr h="5963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                                                     </a:t>
                      </a:r>
                      <a:r>
                        <a:rPr lang="en-US" sz="2000" b="1" dirty="0" smtClean="0">
                          <a:solidFill>
                            <a:schemeClr val="accent3"/>
                          </a:solidFill>
                        </a:rPr>
                        <a:t>TOTAL</a:t>
                      </a:r>
                      <a:r>
                        <a:rPr lang="en-US" sz="2000" b="1" baseline="0" dirty="0" smtClean="0">
                          <a:solidFill>
                            <a:schemeClr val="accent3"/>
                          </a:solidFill>
                        </a:rPr>
                        <a:t> MARKS</a:t>
                      </a:r>
                      <a:endParaRPr lang="en-US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40</a:t>
                      </a:r>
                      <a:endParaRPr lang="en-US" sz="20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60</a:t>
                      </a:r>
                      <a:endParaRPr lang="en-US" sz="20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21150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51879" y="-97691"/>
            <a:ext cx="8818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4"/>
                </a:solidFill>
              </a:rPr>
              <a:t>CHAPTERWISE WEIGHTAGE (SCIENCE 1)</a:t>
            </a:r>
            <a:endParaRPr lang="en-US" sz="36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201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3772" y="-104503"/>
            <a:ext cx="11704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4"/>
                </a:solidFill>
              </a:rPr>
              <a:t>CHAPTERWISE WEIGHTAGE (SCIENCE 2)</a:t>
            </a:r>
            <a:endParaRPr lang="en-US" sz="3600" b="1" kern="1200" dirty="0">
              <a:solidFill>
                <a:schemeClr val="accent4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78963973"/>
              </p:ext>
            </p:extLst>
          </p:nvPr>
        </p:nvGraphicFramePr>
        <p:xfrm>
          <a:off x="391887" y="541828"/>
          <a:ext cx="9940834" cy="645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7048">
                  <a:extLst>
                    <a:ext uri="{9D8B030D-6E8A-4147-A177-3AD203B41FA5}">
                      <a16:colId xmlns:a16="http://schemas.microsoft.com/office/drawing/2014/main" xmlns="" val="2524338950"/>
                    </a:ext>
                  </a:extLst>
                </a:gridCol>
                <a:gridCol w="1613609">
                  <a:extLst>
                    <a:ext uri="{9D8B030D-6E8A-4147-A177-3AD203B41FA5}">
                      <a16:colId xmlns:a16="http://schemas.microsoft.com/office/drawing/2014/main" xmlns="" val="1000684334"/>
                    </a:ext>
                  </a:extLst>
                </a:gridCol>
                <a:gridCol w="1530177">
                  <a:extLst>
                    <a:ext uri="{9D8B030D-6E8A-4147-A177-3AD203B41FA5}">
                      <a16:colId xmlns:a16="http://schemas.microsoft.com/office/drawing/2014/main" xmlns="" val="3071540354"/>
                    </a:ext>
                  </a:extLst>
                </a:gridCol>
              </a:tblGrid>
              <a:tr h="51719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TITLE</a:t>
                      </a:r>
                      <a:r>
                        <a:rPr lang="en-US" sz="2000" baseline="0" dirty="0" smtClean="0"/>
                        <a:t> OF LESSON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Marks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With option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0337399"/>
                  </a:ext>
                </a:extLst>
              </a:tr>
              <a:tr h="51719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HEREDITY AND EVOLUTION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49064019"/>
                  </a:ext>
                </a:extLst>
              </a:tr>
              <a:tr h="51719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LIFE</a:t>
                      </a:r>
                      <a:r>
                        <a:rPr lang="en-US" sz="2000" b="1" baseline="0" dirty="0" smtClean="0"/>
                        <a:t> PROCESSES IN LIVING ORGANISM (PART- 1)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67252608"/>
                  </a:ext>
                </a:extLst>
              </a:tr>
              <a:tr h="51719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LIFE</a:t>
                      </a:r>
                      <a:r>
                        <a:rPr lang="en-US" sz="1800" b="1" baseline="0" dirty="0" smtClean="0"/>
                        <a:t> PROCESSES IN LIVING ORGANISM (PART- 2)</a:t>
                      </a:r>
                      <a:endParaRPr lang="en-US" sz="1800" b="1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7112085"/>
                  </a:ext>
                </a:extLst>
              </a:tr>
              <a:tr h="51719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ENVIRONMENTAL MANAGEMENT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18598315"/>
                  </a:ext>
                </a:extLst>
              </a:tr>
              <a:tr h="51719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TOWARDS</a:t>
                      </a:r>
                      <a:r>
                        <a:rPr lang="en-US" sz="2000" b="1" baseline="0" dirty="0" smtClean="0"/>
                        <a:t> GREEN ENERGY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295013"/>
                  </a:ext>
                </a:extLst>
              </a:tr>
              <a:tr h="51719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ANIMAL CLASSIFICATION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45099710"/>
                  </a:ext>
                </a:extLst>
              </a:tr>
              <a:tr h="51719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INTRODUCTION  TO MICROBIOLOGY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67361598"/>
                  </a:ext>
                </a:extLst>
              </a:tr>
              <a:tr h="51719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CELL BIOLOGY &amp; BIOTECHNOLOGY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14050282"/>
                  </a:ext>
                </a:extLst>
              </a:tr>
              <a:tr h="51719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SOCIAL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dirty="0" smtClean="0"/>
                        <a:t>HEALTH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6082828"/>
                  </a:ext>
                </a:extLst>
              </a:tr>
              <a:tr h="51719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DISASTER MANAGEMENT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2855780"/>
                  </a:ext>
                </a:extLst>
              </a:tr>
              <a:tr h="517196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accent3"/>
                          </a:solidFill>
                        </a:rPr>
                        <a:t>                                                            TOTAL MARKS</a:t>
                      </a:r>
                      <a:endParaRPr lang="en-US" sz="2000" b="1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7030A0"/>
                          </a:solidFill>
                        </a:rPr>
                        <a:t>40</a:t>
                      </a:r>
                      <a:endParaRPr lang="en-US" sz="2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7030A0"/>
                          </a:solidFill>
                        </a:rPr>
                        <a:t>60</a:t>
                      </a:r>
                      <a:endParaRPr lang="en-US" sz="2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0439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6423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02892073"/>
              </p:ext>
            </p:extLst>
          </p:nvPr>
        </p:nvGraphicFramePr>
        <p:xfrm>
          <a:off x="1119313" y="1264659"/>
          <a:ext cx="9202057" cy="5319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189">
                  <a:extLst>
                    <a:ext uri="{9D8B030D-6E8A-4147-A177-3AD203B41FA5}">
                      <a16:colId xmlns:a16="http://schemas.microsoft.com/office/drawing/2014/main" xmlns="" val="2492266954"/>
                    </a:ext>
                  </a:extLst>
                </a:gridCol>
                <a:gridCol w="5989553">
                  <a:extLst>
                    <a:ext uri="{9D8B030D-6E8A-4147-A177-3AD203B41FA5}">
                      <a16:colId xmlns:a16="http://schemas.microsoft.com/office/drawing/2014/main" xmlns="" val="955038312"/>
                    </a:ext>
                  </a:extLst>
                </a:gridCol>
                <a:gridCol w="1345801">
                  <a:extLst>
                    <a:ext uri="{9D8B030D-6E8A-4147-A177-3AD203B41FA5}">
                      <a16:colId xmlns:a16="http://schemas.microsoft.com/office/drawing/2014/main" xmlns="" val="3187700614"/>
                    </a:ext>
                  </a:extLst>
                </a:gridCol>
                <a:gridCol w="1342514">
                  <a:extLst>
                    <a:ext uri="{9D8B030D-6E8A-4147-A177-3AD203B41FA5}">
                      <a16:colId xmlns:a16="http://schemas.microsoft.com/office/drawing/2014/main" xmlns="" val="2305219464"/>
                    </a:ext>
                  </a:extLst>
                </a:gridCol>
              </a:tblGrid>
              <a:tr h="564195">
                <a:tc>
                  <a:txBody>
                    <a:bodyPr/>
                    <a:lstStyle/>
                    <a:p>
                      <a:r>
                        <a:rPr lang="en-US" dirty="0" smtClean="0"/>
                        <a:t>Q.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QUESTIONS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MARKS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Mks</a:t>
                      </a:r>
                      <a:r>
                        <a:rPr lang="en-US" dirty="0" smtClean="0"/>
                        <a:t>.</a:t>
                      </a:r>
                      <a:r>
                        <a:rPr lang="en-US" baseline="0" dirty="0" smtClean="0"/>
                        <a:t> With option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2057981"/>
                  </a:ext>
                </a:extLst>
              </a:tr>
              <a:tr h="564195">
                <a:tc>
                  <a:txBody>
                    <a:bodyPr/>
                    <a:lstStyle/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1A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r>
                        <a:rPr lang="en-US" baseline="0" dirty="0" smtClean="0"/>
                        <a:t> Questions of 1 </a:t>
                      </a:r>
                      <a:r>
                        <a:rPr lang="en-US" baseline="0" dirty="0" smtClean="0"/>
                        <a:t>Marks </a:t>
                      </a:r>
                      <a:r>
                        <a:rPr lang="en-US" baseline="0" dirty="0" smtClean="0"/>
                        <a:t>Each (Only T.B. based questions)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7609646"/>
                  </a:ext>
                </a:extLst>
              </a:tr>
              <a:tr h="564195">
                <a:tc>
                  <a:txBody>
                    <a:bodyPr/>
                    <a:lstStyle/>
                    <a:p>
                      <a:r>
                        <a:rPr lang="en-US" dirty="0" smtClean="0"/>
                        <a:t>1B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Questions of 1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Marks </a:t>
                      </a:r>
                      <a:r>
                        <a:rPr lang="en-US" baseline="0" dirty="0" smtClean="0"/>
                        <a:t>Each (No fill in the blanks questions)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25086309"/>
                  </a:ext>
                </a:extLst>
              </a:tr>
              <a:tr h="564195">
                <a:tc>
                  <a:txBody>
                    <a:bodyPr/>
                    <a:lstStyle/>
                    <a:p>
                      <a:r>
                        <a:rPr lang="en-US" dirty="0" smtClean="0"/>
                        <a:t>Q 2A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scientific reason questions of 2 </a:t>
                      </a:r>
                      <a:r>
                        <a:rPr lang="en-US" dirty="0" smtClean="0"/>
                        <a:t>marks </a:t>
                      </a:r>
                      <a:r>
                        <a:rPr lang="en-US" dirty="0" smtClean="0"/>
                        <a:t>each (Attempt</a:t>
                      </a:r>
                      <a:r>
                        <a:rPr lang="en-US" baseline="0" dirty="0" smtClean="0"/>
                        <a:t> any 2</a:t>
                      </a:r>
                      <a:r>
                        <a:rPr lang="en-US" dirty="0" smtClean="0"/>
                        <a:t>) (Minimum 1 question from Chemistry &amp;1 from Physics)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33413543"/>
                  </a:ext>
                </a:extLst>
              </a:tr>
              <a:tr h="564195">
                <a:tc>
                  <a:txBody>
                    <a:bodyPr/>
                    <a:lstStyle/>
                    <a:p>
                      <a:r>
                        <a:rPr lang="en-US" dirty="0" smtClean="0"/>
                        <a:t>2B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r>
                        <a:rPr lang="en-US" baseline="0" dirty="0" smtClean="0"/>
                        <a:t> Questions of 2 marks each (Attempt any 3) (Minimum 2 from Chemistry &amp; 2 from Physics)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06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1280566"/>
                  </a:ext>
                </a:extLst>
              </a:tr>
              <a:tr h="564195">
                <a:tc>
                  <a:txBody>
                    <a:bodyPr/>
                    <a:lstStyle/>
                    <a:p>
                      <a:r>
                        <a:rPr lang="en-US" dirty="0" smtClean="0"/>
                        <a:t>Q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questions  of 3 </a:t>
                      </a:r>
                      <a:r>
                        <a:rPr lang="en-US" dirty="0" smtClean="0"/>
                        <a:t>marks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Each (Attempt any 5) (4 from  Chemistry &amp; 4 from Physics)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693899"/>
                  </a:ext>
                </a:extLst>
              </a:tr>
              <a:tr h="564195">
                <a:tc>
                  <a:txBody>
                    <a:bodyPr/>
                    <a:lstStyle/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questions  of 5 </a:t>
                      </a:r>
                      <a:r>
                        <a:rPr lang="en-US" dirty="0" smtClean="0"/>
                        <a:t>marks </a:t>
                      </a:r>
                      <a:r>
                        <a:rPr lang="en-US" dirty="0" smtClean="0"/>
                        <a:t>(Attempt any 1) (1 from Chemistry &amp;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1 from Physics)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1440406"/>
                  </a:ext>
                </a:extLst>
              </a:tr>
              <a:tr h="56419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                                                     </a:t>
                      </a:r>
                      <a:r>
                        <a:rPr lang="en-US" b="1" baseline="0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76491468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984402" y="161447"/>
            <a:ext cx="88328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SCIENCE 1 PAPER PATTERN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563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36580" y="185738"/>
            <a:ext cx="88328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SCIENCE 2 PAPER PATTERN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3011633"/>
              </p:ext>
            </p:extLst>
          </p:nvPr>
        </p:nvGraphicFramePr>
        <p:xfrm>
          <a:off x="472622" y="1353995"/>
          <a:ext cx="9919606" cy="4820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542">
                  <a:extLst>
                    <a:ext uri="{9D8B030D-6E8A-4147-A177-3AD203B41FA5}">
                      <a16:colId xmlns:a16="http://schemas.microsoft.com/office/drawing/2014/main" xmlns="" val="1036089570"/>
                    </a:ext>
                  </a:extLst>
                </a:gridCol>
                <a:gridCol w="6611064">
                  <a:extLst>
                    <a:ext uri="{9D8B030D-6E8A-4147-A177-3AD203B41FA5}">
                      <a16:colId xmlns:a16="http://schemas.microsoft.com/office/drawing/2014/main" xmlns="" val="3760887265"/>
                    </a:ext>
                  </a:extLst>
                </a:gridCol>
                <a:gridCol w="1381821">
                  <a:extLst>
                    <a:ext uri="{9D8B030D-6E8A-4147-A177-3AD203B41FA5}">
                      <a16:colId xmlns:a16="http://schemas.microsoft.com/office/drawing/2014/main" xmlns="" val="4115555597"/>
                    </a:ext>
                  </a:extLst>
                </a:gridCol>
                <a:gridCol w="1341179">
                  <a:extLst>
                    <a:ext uri="{9D8B030D-6E8A-4147-A177-3AD203B41FA5}">
                      <a16:colId xmlns:a16="http://schemas.microsoft.com/office/drawing/2014/main" xmlns="" val="1653914770"/>
                    </a:ext>
                  </a:extLst>
                </a:gridCol>
              </a:tblGrid>
              <a:tr h="490166">
                <a:tc>
                  <a:txBody>
                    <a:bodyPr/>
                    <a:lstStyle/>
                    <a:p>
                      <a:r>
                        <a:rPr lang="en-US" dirty="0" smtClean="0"/>
                        <a:t>Q.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QUESTIONS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MARKS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Mks</a:t>
                      </a:r>
                      <a:r>
                        <a:rPr lang="en-US" dirty="0" smtClean="0"/>
                        <a:t>. With option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0170232"/>
                  </a:ext>
                </a:extLst>
              </a:tr>
              <a:tr h="490166">
                <a:tc>
                  <a:txBody>
                    <a:bodyPr/>
                    <a:lstStyle/>
                    <a:p>
                      <a:r>
                        <a:rPr lang="en-US" dirty="0" smtClean="0"/>
                        <a:t>Q 1A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Questions of 1 </a:t>
                      </a:r>
                      <a:r>
                        <a:rPr lang="en-US" dirty="0" smtClean="0"/>
                        <a:t>marks </a:t>
                      </a:r>
                      <a:r>
                        <a:rPr lang="en-US" dirty="0" smtClean="0"/>
                        <a:t>Each (only T.B.</a:t>
                      </a:r>
                      <a:r>
                        <a:rPr lang="en-US" baseline="0" dirty="0" smtClean="0"/>
                        <a:t> based questions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3042851"/>
                  </a:ext>
                </a:extLst>
              </a:tr>
              <a:tr h="490166">
                <a:tc>
                  <a:txBody>
                    <a:bodyPr/>
                    <a:lstStyle/>
                    <a:p>
                      <a:r>
                        <a:rPr lang="en-US" dirty="0" smtClean="0"/>
                        <a:t>1B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questions of 1 </a:t>
                      </a:r>
                      <a:r>
                        <a:rPr lang="en-US" dirty="0" smtClean="0"/>
                        <a:t>marks. </a:t>
                      </a:r>
                      <a:r>
                        <a:rPr lang="en-US" dirty="0" smtClean="0"/>
                        <a:t>Each (No</a:t>
                      </a:r>
                      <a:r>
                        <a:rPr lang="en-US" baseline="0" dirty="0" smtClean="0"/>
                        <a:t> fill in the blanks question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80355419"/>
                  </a:ext>
                </a:extLst>
              </a:tr>
              <a:tr h="490166">
                <a:tc>
                  <a:txBody>
                    <a:bodyPr/>
                    <a:lstStyle/>
                    <a:p>
                      <a:r>
                        <a:rPr lang="en-US" dirty="0" smtClean="0"/>
                        <a:t>Q 2A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scientific reason question of 2 </a:t>
                      </a:r>
                      <a:r>
                        <a:rPr lang="en-US" dirty="0" smtClean="0"/>
                        <a:t>marks.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Each (Attempt any 2) (Minimum 1 question from Biology &amp; 1 from EVS)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35532208"/>
                  </a:ext>
                </a:extLst>
              </a:tr>
              <a:tr h="490166">
                <a:tc>
                  <a:txBody>
                    <a:bodyPr/>
                    <a:lstStyle/>
                    <a:p>
                      <a:r>
                        <a:rPr lang="en-US" dirty="0" smtClean="0"/>
                        <a:t>2B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questions</a:t>
                      </a:r>
                      <a:r>
                        <a:rPr lang="en-US" baseline="0" dirty="0" smtClean="0"/>
                        <a:t> of 2 </a:t>
                      </a:r>
                      <a:r>
                        <a:rPr lang="en-US" baseline="0" dirty="0" smtClean="0"/>
                        <a:t>marks. </a:t>
                      </a:r>
                      <a:r>
                        <a:rPr lang="en-US" baseline="0" dirty="0" smtClean="0"/>
                        <a:t>Each (Attempt any 3) </a:t>
                      </a:r>
                      <a:r>
                        <a:rPr lang="en-US" baseline="0" dirty="0" smtClean="0"/>
                        <a:t>(Minimum </a:t>
                      </a:r>
                      <a:r>
                        <a:rPr lang="en-US" baseline="0" dirty="0" smtClean="0"/>
                        <a:t>2 from Biology &amp; 2 from EVS)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41043642"/>
                  </a:ext>
                </a:extLst>
              </a:tr>
              <a:tr h="490166">
                <a:tc>
                  <a:txBody>
                    <a:bodyPr/>
                    <a:lstStyle/>
                    <a:p>
                      <a:r>
                        <a:rPr lang="en-US" dirty="0" smtClean="0"/>
                        <a:t>Q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questions of 3 </a:t>
                      </a:r>
                      <a:r>
                        <a:rPr lang="en-US" dirty="0" smtClean="0"/>
                        <a:t>marks.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Each (Attempt any 5) (4 from Biology &amp; 4 from EVS)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52320239"/>
                  </a:ext>
                </a:extLst>
              </a:tr>
              <a:tr h="490166">
                <a:tc>
                  <a:txBody>
                    <a:bodyPr/>
                    <a:lstStyle/>
                    <a:p>
                      <a:r>
                        <a:rPr lang="en-US" dirty="0" smtClean="0"/>
                        <a:t>Q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questions of 5 marks</a:t>
                      </a:r>
                      <a:r>
                        <a:rPr lang="en-US" baseline="0" dirty="0" smtClean="0"/>
                        <a:t> (Attempt only 1) (1 from Biology &amp; 1 from EVS)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51582972"/>
                  </a:ext>
                </a:extLst>
              </a:tr>
              <a:tr h="4901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                                                                    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03261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5886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IMPORTANT QUESTIONS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67838" y="2147818"/>
            <a:ext cx="1099076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Q 1A</a:t>
            </a:r>
            <a:r>
              <a:rPr lang="en-US" sz="2400" dirty="0" smtClean="0"/>
              <a:t>- Multiple choice questions (T.B. Based only)</a:t>
            </a:r>
          </a:p>
          <a:p>
            <a:r>
              <a:rPr lang="en-US" sz="2400" b="1" u="sng" dirty="0" smtClean="0"/>
              <a:t>Q 1B</a:t>
            </a:r>
            <a:r>
              <a:rPr lang="en-US" sz="2400" dirty="0" smtClean="0"/>
              <a:t>- 5 questions  of 1 </a:t>
            </a:r>
            <a:r>
              <a:rPr lang="en-US" sz="2400" dirty="0" smtClean="0"/>
              <a:t>marks. </a:t>
            </a:r>
            <a:r>
              <a:rPr lang="en-US" sz="2400" dirty="0" smtClean="0"/>
              <a:t>Each (Questions should not be of the same type and no fill in the blanks questions). Questions of any 5 types given below as sample can be chosen.</a:t>
            </a:r>
          </a:p>
          <a:p>
            <a:pPr marL="457200" indent="-457200">
              <a:buAutoNum type="arabicParenR"/>
            </a:pPr>
            <a:r>
              <a:rPr lang="en-US" sz="2400" b="1" dirty="0" smtClean="0"/>
              <a:t>Find  the odd man out</a:t>
            </a:r>
            <a:r>
              <a:rPr lang="en-US" sz="2400" dirty="0" smtClean="0"/>
              <a:t>- this type can include 4 to 5 components so that the student  can choose the odd one out after some rational thinking. If can also be in the form of a picture.</a:t>
            </a:r>
          </a:p>
          <a:p>
            <a:pPr marL="457200" indent="-457200">
              <a:buAutoNum type="arabicParenR"/>
            </a:pPr>
            <a:r>
              <a:rPr lang="en-US" sz="2400" b="1" dirty="0" smtClean="0"/>
              <a:t>Co-relate</a:t>
            </a:r>
            <a:r>
              <a:rPr lang="en-US" sz="2400" dirty="0" smtClean="0"/>
              <a:t> – the question should be on the same scientific concept to determine the co-relation. There should be no ambiguity.</a:t>
            </a:r>
          </a:p>
          <a:p>
            <a:pPr marL="457200" indent="-457200">
              <a:buAutoNum type="arabicParenR"/>
            </a:pPr>
            <a:r>
              <a:rPr lang="en-US" sz="2400" b="1" dirty="0" smtClean="0"/>
              <a:t>Match the column / make pairs </a:t>
            </a:r>
            <a:r>
              <a:rPr lang="en-US" sz="2400" dirty="0" smtClean="0"/>
              <a:t>-4 to 5 words are given in 2 groups to match. 4 alternatives may be given for 2 components and the alternatives should have similarities (Closely related) so that students will have to think logical to reach the correct answer.</a:t>
            </a:r>
          </a:p>
          <a:p>
            <a:endParaRPr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871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0025" y="856357"/>
            <a:ext cx="11658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4) True or false- </a:t>
            </a:r>
            <a:r>
              <a:rPr lang="en-US" sz="2400" dirty="0" smtClean="0"/>
              <a:t>Write if the given statement is true or false.</a:t>
            </a:r>
          </a:p>
          <a:p>
            <a:r>
              <a:rPr lang="en-US" sz="2400" kern="1200" dirty="0" smtClean="0">
                <a:solidFill>
                  <a:schemeClr val="tx1"/>
                </a:solidFill>
              </a:rPr>
              <a:t> </a:t>
            </a:r>
            <a:r>
              <a:rPr lang="en-US" sz="2400" b="1" kern="1200" dirty="0" smtClean="0">
                <a:solidFill>
                  <a:schemeClr val="tx1"/>
                </a:solidFill>
              </a:rPr>
              <a:t>5)  Give the names/ molecular formula </a:t>
            </a:r>
            <a:r>
              <a:rPr lang="en-US" sz="2400" kern="1200" dirty="0" smtClean="0">
                <a:solidFill>
                  <a:schemeClr val="tx1"/>
                </a:solidFill>
              </a:rPr>
              <a:t>–this type of questions can also include a figure to name, a flow chart with a blank.</a:t>
            </a:r>
          </a:p>
          <a:p>
            <a:endParaRPr lang="en-US" sz="2400" b="1" kern="1200" dirty="0" smtClean="0">
              <a:solidFill>
                <a:schemeClr val="tx1"/>
              </a:solidFill>
            </a:endParaRPr>
          </a:p>
          <a:p>
            <a:r>
              <a:rPr lang="en-US" sz="2400" b="1" dirty="0" smtClean="0"/>
              <a:t>NOTE:- No fill in the blanks in question 1A.</a:t>
            </a:r>
          </a:p>
          <a:p>
            <a:endParaRPr lang="en-US" sz="2400" kern="1200" dirty="0">
              <a:solidFill>
                <a:schemeClr val="tx1"/>
              </a:solidFill>
            </a:endParaRPr>
          </a:p>
          <a:p>
            <a:r>
              <a:rPr lang="en-US" sz="2400" b="1" u="sng" dirty="0" smtClean="0"/>
              <a:t>Q 2A</a:t>
            </a:r>
            <a:r>
              <a:rPr lang="en-US" sz="2400" b="1" dirty="0" smtClean="0"/>
              <a:t>- </a:t>
            </a:r>
            <a:r>
              <a:rPr lang="en-US" sz="2400" dirty="0" smtClean="0"/>
              <a:t>3 questions of 2 marks each. Attempt any 2. Scientific reason questions- (4mks.)</a:t>
            </a:r>
            <a:endParaRPr lang="en-US" sz="2400" u="sng" dirty="0"/>
          </a:p>
          <a:p>
            <a:r>
              <a:rPr lang="en-US" sz="2400" b="1" u="sng" dirty="0" smtClean="0"/>
              <a:t>Q2 B-</a:t>
            </a:r>
            <a:r>
              <a:rPr lang="en-US" sz="2400" b="1" dirty="0" smtClean="0"/>
              <a:t> </a:t>
            </a:r>
            <a:r>
              <a:rPr lang="en-US" sz="2400" dirty="0" smtClean="0"/>
              <a:t>Five questions of 2mks. Each. Attempt any three.  -(6 </a:t>
            </a:r>
            <a:r>
              <a:rPr lang="en-US" sz="2400" dirty="0" smtClean="0"/>
              <a:t>marks.)</a:t>
            </a:r>
            <a:endParaRPr lang="en-US" sz="2400" dirty="0" smtClean="0"/>
          </a:p>
          <a:p>
            <a:r>
              <a:rPr lang="en-US" sz="2400" dirty="0" smtClean="0"/>
              <a:t>This question can include the following types: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</a:t>
            </a:r>
            <a:r>
              <a:rPr lang="en-US" sz="2400" b="1" dirty="0" smtClean="0"/>
              <a:t>a) Solve numerical problems –</a:t>
            </a:r>
            <a:r>
              <a:rPr lang="en-US" sz="2400" dirty="0" smtClean="0"/>
              <a:t> Problems that are different and based on      those in the lessons should be asked.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</a:t>
            </a:r>
            <a:r>
              <a:rPr lang="en-US" sz="2400" b="1" dirty="0" smtClean="0"/>
              <a:t>b) Laws/ define / principles –</a:t>
            </a:r>
            <a:r>
              <a:rPr lang="en-US" sz="2400" dirty="0" smtClean="0"/>
              <a:t> Explain with examples.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</a:t>
            </a:r>
            <a:r>
              <a:rPr lang="en-US" sz="2400" b="1" dirty="0" smtClean="0"/>
              <a:t>c) Short notes – </a:t>
            </a:r>
            <a:r>
              <a:rPr lang="en-US" sz="2400" dirty="0" smtClean="0"/>
              <a:t>Write a note based on the concept understood from a figure or picture.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8386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419</TotalTime>
  <Words>998</Words>
  <Application>Microsoft Office PowerPoint</Application>
  <PresentationFormat>Custom</PresentationFormat>
  <Paragraphs>183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Ion Boardroom</vt:lpstr>
      <vt:lpstr>Slide 1</vt:lpstr>
      <vt:lpstr>SCIENCE 1 &amp; 2 SYNOPSIS</vt:lpstr>
      <vt:lpstr>MARKS DISTRIBUTION </vt:lpstr>
      <vt:lpstr>Slide 4</vt:lpstr>
      <vt:lpstr>Slide 5</vt:lpstr>
      <vt:lpstr>Slide 6</vt:lpstr>
      <vt:lpstr>Slide 7</vt:lpstr>
      <vt:lpstr>3. IMPORTANT QUESTIONS</vt:lpstr>
      <vt:lpstr>Slide 9</vt:lpstr>
      <vt:lpstr>Slide 10</vt:lpstr>
      <vt:lpstr>THANKYOU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SARASWATI BHUWAN         ENGLISH SCHOOL</dc:title>
  <dc:creator>win 10</dc:creator>
  <cp:lastModifiedBy>jagruti</cp:lastModifiedBy>
  <cp:revision>44</cp:revision>
  <dcterms:created xsi:type="dcterms:W3CDTF">2020-01-13T13:40:38Z</dcterms:created>
  <dcterms:modified xsi:type="dcterms:W3CDTF">2020-01-17T12:01:10Z</dcterms:modified>
</cp:coreProperties>
</file>