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58" y="1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92EFF3F-73F1-415E-B27D-A7A677D1AA9F}" type="datetimeFigureOut">
              <a:rPr lang="en-US" smtClean="0"/>
              <a:t>6/17/2025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FC591-575D-4651-8782-6E1E99C09890}" type="slidenum">
              <a:rPr lang="en-US" smtClean="0"/>
              <a:t>‹#›</a:t>
            </a:fld>
            <a:endParaRPr lang="en-US"/>
          </a:p>
        </p:txBody>
      </p:sp>
    </p:spTree>
    <p:extLst>
      <p:ext uri="{BB962C8B-B14F-4D97-AF65-F5344CB8AC3E}">
        <p14:creationId xmlns:p14="http://schemas.microsoft.com/office/powerpoint/2010/main" val="777899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2EFF3F-73F1-415E-B27D-A7A677D1AA9F}" type="datetimeFigureOut">
              <a:rPr lang="en-US" smtClean="0"/>
              <a:t>6/17/2025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FC591-575D-4651-8782-6E1E99C09890}" type="slidenum">
              <a:rPr lang="en-US" smtClean="0"/>
              <a:t>‹#›</a:t>
            </a:fld>
            <a:endParaRPr lang="en-US"/>
          </a:p>
        </p:txBody>
      </p:sp>
    </p:spTree>
    <p:extLst>
      <p:ext uri="{BB962C8B-B14F-4D97-AF65-F5344CB8AC3E}">
        <p14:creationId xmlns:p14="http://schemas.microsoft.com/office/powerpoint/2010/main" val="1859016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2EFF3F-73F1-415E-B27D-A7A677D1AA9F}" type="datetimeFigureOut">
              <a:rPr lang="en-US" smtClean="0"/>
              <a:t>6/17/2025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FC591-575D-4651-8782-6E1E99C09890}" type="slidenum">
              <a:rPr lang="en-US" smtClean="0"/>
              <a:t>‹#›</a:t>
            </a:fld>
            <a:endParaRPr lang="en-US"/>
          </a:p>
        </p:txBody>
      </p:sp>
    </p:spTree>
    <p:extLst>
      <p:ext uri="{BB962C8B-B14F-4D97-AF65-F5344CB8AC3E}">
        <p14:creationId xmlns:p14="http://schemas.microsoft.com/office/powerpoint/2010/main" val="632245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2EFF3F-73F1-415E-B27D-A7A677D1AA9F}" type="datetimeFigureOut">
              <a:rPr lang="en-US" smtClean="0"/>
              <a:t>6/17/2025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FC591-575D-4651-8782-6E1E99C09890}" type="slidenum">
              <a:rPr lang="en-US" smtClean="0"/>
              <a:t>‹#›</a:t>
            </a:fld>
            <a:endParaRPr lang="en-US"/>
          </a:p>
        </p:txBody>
      </p:sp>
    </p:spTree>
    <p:extLst>
      <p:ext uri="{BB962C8B-B14F-4D97-AF65-F5344CB8AC3E}">
        <p14:creationId xmlns:p14="http://schemas.microsoft.com/office/powerpoint/2010/main" val="829530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2EFF3F-73F1-415E-B27D-A7A677D1AA9F}" type="datetimeFigureOut">
              <a:rPr lang="en-US" smtClean="0"/>
              <a:t>6/17/2025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FC591-575D-4651-8782-6E1E99C09890}" type="slidenum">
              <a:rPr lang="en-US" smtClean="0"/>
              <a:t>‹#›</a:t>
            </a:fld>
            <a:endParaRPr lang="en-US"/>
          </a:p>
        </p:txBody>
      </p:sp>
    </p:spTree>
    <p:extLst>
      <p:ext uri="{BB962C8B-B14F-4D97-AF65-F5344CB8AC3E}">
        <p14:creationId xmlns:p14="http://schemas.microsoft.com/office/powerpoint/2010/main" val="1097571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92EFF3F-73F1-415E-B27D-A7A677D1AA9F}" type="datetimeFigureOut">
              <a:rPr lang="en-US" smtClean="0"/>
              <a:t>6/17/2025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2FC591-575D-4651-8782-6E1E99C09890}" type="slidenum">
              <a:rPr lang="en-US" smtClean="0"/>
              <a:t>‹#›</a:t>
            </a:fld>
            <a:endParaRPr lang="en-US"/>
          </a:p>
        </p:txBody>
      </p:sp>
    </p:spTree>
    <p:extLst>
      <p:ext uri="{BB962C8B-B14F-4D97-AF65-F5344CB8AC3E}">
        <p14:creationId xmlns:p14="http://schemas.microsoft.com/office/powerpoint/2010/main" val="3431210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2EFF3F-73F1-415E-B27D-A7A677D1AA9F}" type="datetimeFigureOut">
              <a:rPr lang="en-US" smtClean="0"/>
              <a:t>6/17/2025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2FC591-575D-4651-8782-6E1E99C09890}" type="slidenum">
              <a:rPr lang="en-US" smtClean="0"/>
              <a:t>‹#›</a:t>
            </a:fld>
            <a:endParaRPr lang="en-US"/>
          </a:p>
        </p:txBody>
      </p:sp>
    </p:spTree>
    <p:extLst>
      <p:ext uri="{BB962C8B-B14F-4D97-AF65-F5344CB8AC3E}">
        <p14:creationId xmlns:p14="http://schemas.microsoft.com/office/powerpoint/2010/main" val="1548934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2EFF3F-73F1-415E-B27D-A7A677D1AA9F}" type="datetimeFigureOut">
              <a:rPr lang="en-US" smtClean="0"/>
              <a:t>6/17/2025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2FC591-575D-4651-8782-6E1E99C09890}" type="slidenum">
              <a:rPr lang="en-US" smtClean="0"/>
              <a:t>‹#›</a:t>
            </a:fld>
            <a:endParaRPr lang="en-US"/>
          </a:p>
        </p:txBody>
      </p:sp>
    </p:spTree>
    <p:extLst>
      <p:ext uri="{BB962C8B-B14F-4D97-AF65-F5344CB8AC3E}">
        <p14:creationId xmlns:p14="http://schemas.microsoft.com/office/powerpoint/2010/main" val="988223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2EFF3F-73F1-415E-B27D-A7A677D1AA9F}" type="datetimeFigureOut">
              <a:rPr lang="en-US" smtClean="0"/>
              <a:t>6/17/2025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2FC591-575D-4651-8782-6E1E99C09890}" type="slidenum">
              <a:rPr lang="en-US" smtClean="0"/>
              <a:t>‹#›</a:t>
            </a:fld>
            <a:endParaRPr lang="en-US"/>
          </a:p>
        </p:txBody>
      </p:sp>
    </p:spTree>
    <p:extLst>
      <p:ext uri="{BB962C8B-B14F-4D97-AF65-F5344CB8AC3E}">
        <p14:creationId xmlns:p14="http://schemas.microsoft.com/office/powerpoint/2010/main" val="1785037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2EFF3F-73F1-415E-B27D-A7A677D1AA9F}" type="datetimeFigureOut">
              <a:rPr lang="en-US" smtClean="0"/>
              <a:t>6/17/2025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2FC591-575D-4651-8782-6E1E99C09890}" type="slidenum">
              <a:rPr lang="en-US" smtClean="0"/>
              <a:t>‹#›</a:t>
            </a:fld>
            <a:endParaRPr lang="en-US"/>
          </a:p>
        </p:txBody>
      </p:sp>
    </p:spTree>
    <p:extLst>
      <p:ext uri="{BB962C8B-B14F-4D97-AF65-F5344CB8AC3E}">
        <p14:creationId xmlns:p14="http://schemas.microsoft.com/office/powerpoint/2010/main" val="890926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2EFF3F-73F1-415E-B27D-A7A677D1AA9F}" type="datetimeFigureOut">
              <a:rPr lang="en-US" smtClean="0"/>
              <a:t>6/17/2025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2FC591-575D-4651-8782-6E1E99C09890}" type="slidenum">
              <a:rPr lang="en-US" smtClean="0"/>
              <a:t>‹#›</a:t>
            </a:fld>
            <a:endParaRPr lang="en-US"/>
          </a:p>
        </p:txBody>
      </p:sp>
    </p:spTree>
    <p:extLst>
      <p:ext uri="{BB962C8B-B14F-4D97-AF65-F5344CB8AC3E}">
        <p14:creationId xmlns:p14="http://schemas.microsoft.com/office/powerpoint/2010/main" val="3595315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2EFF3F-73F1-415E-B27D-A7A677D1AA9F}" type="datetimeFigureOut">
              <a:rPr lang="en-US" smtClean="0"/>
              <a:t>6/17/2025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2FC591-575D-4651-8782-6E1E99C09890}" type="slidenum">
              <a:rPr lang="en-US" smtClean="0"/>
              <a:t>‹#›</a:t>
            </a:fld>
            <a:endParaRPr lang="en-US"/>
          </a:p>
        </p:txBody>
      </p:sp>
    </p:spTree>
    <p:extLst>
      <p:ext uri="{BB962C8B-B14F-4D97-AF65-F5344CB8AC3E}">
        <p14:creationId xmlns:p14="http://schemas.microsoft.com/office/powerpoint/2010/main" val="26474005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1541"/>
            <a:ext cx="10515600" cy="681486"/>
          </a:xfrm>
        </p:spPr>
        <p:txBody>
          <a:bodyPr>
            <a:normAutofit fontScale="90000"/>
          </a:bodyPr>
          <a:lstStyle/>
          <a:p>
            <a:r>
              <a:rPr lang="en-US" b="1" dirty="0" smtClean="0"/>
              <a:t>HOW TO TELL WILD ANIMALS BY CAROLYN WELLS</a:t>
            </a:r>
            <a:endParaRPr lang="en-US" b="1" dirty="0"/>
          </a:p>
        </p:txBody>
      </p:sp>
      <p:sp>
        <p:nvSpPr>
          <p:cNvPr id="3" name="Content Placeholder 2"/>
          <p:cNvSpPr>
            <a:spLocks noGrp="1"/>
          </p:cNvSpPr>
          <p:nvPr>
            <p:ph idx="1"/>
          </p:nvPr>
        </p:nvSpPr>
        <p:spPr>
          <a:xfrm>
            <a:off x="276045" y="1138687"/>
            <a:ext cx="11490385" cy="5400136"/>
          </a:xfrm>
        </p:spPr>
        <p:txBody>
          <a:bodyPr>
            <a:normAutofit/>
          </a:bodyPr>
          <a:lstStyle/>
          <a:p>
            <a:r>
              <a:rPr lang="en-US" sz="2400" dirty="0"/>
              <a:t>The topic of the distinctive attributes and characteristics of wild animals and how they differ from domestic animals is the theme of Carolyn Wells’ poem “How to Tell Wild Animals.” The poem jokingly enumerates many ways to distinguish wild animals from </a:t>
            </a:r>
            <a:r>
              <a:rPr lang="en-US" sz="2400" dirty="0" smtClean="0"/>
              <a:t>domestic </a:t>
            </a:r>
            <a:r>
              <a:rPr lang="en-US" sz="2400" dirty="0"/>
              <a:t>ones, highlighting their untamed, independent spirits, and natural </a:t>
            </a:r>
            <a:r>
              <a:rPr lang="en-US" sz="2400" dirty="0" smtClean="0"/>
              <a:t>habits</a:t>
            </a:r>
          </a:p>
          <a:p>
            <a:r>
              <a:rPr lang="en-US" sz="2400" dirty="0"/>
              <a:t>In the poem, the poet has explained the characteristics of various wild animals in a very funny way. She has used language in a way that it generates </a:t>
            </a:r>
            <a:r>
              <a:rPr lang="en-US" sz="2400" dirty="0" err="1"/>
              <a:t>humour</a:t>
            </a:r>
            <a:r>
              <a:rPr lang="en-US" sz="2400" dirty="0"/>
              <a:t>. She is introducing the reader to various kinds of wild animals like Asian lion, Bengal tiger, bear, </a:t>
            </a:r>
            <a:r>
              <a:rPr lang="en-US" sz="2400" dirty="0" err="1"/>
              <a:t>etc.explaining</a:t>
            </a:r>
            <a:r>
              <a:rPr lang="en-US" sz="2400" dirty="0"/>
              <a:t> each of the animals in a very humorous way.</a:t>
            </a:r>
          </a:p>
        </p:txBody>
      </p:sp>
    </p:spTree>
    <p:extLst>
      <p:ext uri="{BB962C8B-B14F-4D97-AF65-F5344CB8AC3E}">
        <p14:creationId xmlns:p14="http://schemas.microsoft.com/office/powerpoint/2010/main" val="1075348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5954" y="196350"/>
            <a:ext cx="6096000" cy="2031325"/>
          </a:xfrm>
          <a:prstGeom prst="rect">
            <a:avLst/>
          </a:prstGeom>
        </p:spPr>
        <p:txBody>
          <a:bodyPr>
            <a:spAutoFit/>
          </a:bodyPr>
          <a:lstStyle/>
          <a:p>
            <a:r>
              <a:rPr lang="en-US" b="1" i="0" dirty="0" smtClean="0">
                <a:solidFill>
                  <a:srgbClr val="000000"/>
                </a:solidFill>
                <a:effectLst/>
                <a:latin typeface="Open Sans"/>
              </a:rPr>
              <a:t>POEM :</a:t>
            </a:r>
            <a:br>
              <a:rPr lang="en-US" b="1" i="0" dirty="0" smtClean="0">
                <a:solidFill>
                  <a:srgbClr val="000000"/>
                </a:solidFill>
                <a:effectLst/>
                <a:latin typeface="Open Sans"/>
              </a:rPr>
            </a:br>
            <a:r>
              <a:rPr lang="en-US" b="0" i="0" dirty="0" smtClean="0">
                <a:solidFill>
                  <a:srgbClr val="000000"/>
                </a:solidFill>
                <a:effectLst/>
                <a:latin typeface="Open Sans"/>
              </a:rPr>
              <a:t>If ever you should go by chance</a:t>
            </a:r>
            <a:r>
              <a:rPr lang="en-US" dirty="0" smtClean="0"/>
              <a:t/>
            </a:r>
            <a:br>
              <a:rPr lang="en-US" dirty="0" smtClean="0"/>
            </a:br>
            <a:r>
              <a:rPr lang="en-US" b="0" i="0" dirty="0" smtClean="0">
                <a:solidFill>
                  <a:srgbClr val="000000"/>
                </a:solidFill>
                <a:effectLst/>
                <a:latin typeface="Open Sans"/>
              </a:rPr>
              <a:t>To jungles in the east;</a:t>
            </a:r>
            <a:r>
              <a:rPr lang="en-US" dirty="0" smtClean="0"/>
              <a:t/>
            </a:r>
            <a:br>
              <a:rPr lang="en-US" dirty="0" smtClean="0"/>
            </a:br>
            <a:r>
              <a:rPr lang="en-US" b="0" i="0" dirty="0" smtClean="0">
                <a:solidFill>
                  <a:srgbClr val="000000"/>
                </a:solidFill>
                <a:effectLst/>
                <a:latin typeface="Open Sans"/>
              </a:rPr>
              <a:t>And if there should to you advance</a:t>
            </a:r>
            <a:r>
              <a:rPr lang="en-US" dirty="0" smtClean="0"/>
              <a:t/>
            </a:r>
            <a:br>
              <a:rPr lang="en-US" dirty="0" smtClean="0"/>
            </a:br>
            <a:r>
              <a:rPr lang="en-US" b="0" i="0" dirty="0" smtClean="0">
                <a:solidFill>
                  <a:srgbClr val="000000"/>
                </a:solidFill>
                <a:effectLst/>
                <a:latin typeface="Open Sans"/>
              </a:rPr>
              <a:t>A large and tawny beast,</a:t>
            </a:r>
            <a:r>
              <a:rPr lang="en-US" dirty="0" smtClean="0"/>
              <a:t/>
            </a:r>
            <a:br>
              <a:rPr lang="en-US" dirty="0" smtClean="0"/>
            </a:br>
            <a:r>
              <a:rPr lang="en-US" b="0" i="0" dirty="0" smtClean="0">
                <a:solidFill>
                  <a:srgbClr val="000000"/>
                </a:solidFill>
                <a:effectLst/>
                <a:latin typeface="Open Sans"/>
              </a:rPr>
              <a:t>If he roars at you as you’re </a:t>
            </a:r>
            <a:r>
              <a:rPr lang="en-US" b="0" i="0" dirty="0" err="1" smtClean="0">
                <a:solidFill>
                  <a:srgbClr val="000000"/>
                </a:solidFill>
                <a:effectLst/>
                <a:latin typeface="Open Sans"/>
              </a:rPr>
              <a:t>dyin</a:t>
            </a:r>
            <a:r>
              <a:rPr lang="en-US" b="0" i="0" dirty="0" smtClean="0">
                <a:solidFill>
                  <a:srgbClr val="000000"/>
                </a:solidFill>
                <a:effectLst/>
                <a:latin typeface="Open Sans"/>
              </a:rPr>
              <a:t>’</a:t>
            </a:r>
            <a:r>
              <a:rPr lang="en-US" dirty="0" smtClean="0"/>
              <a:t/>
            </a:r>
            <a:br>
              <a:rPr lang="en-US" dirty="0" smtClean="0"/>
            </a:br>
            <a:r>
              <a:rPr lang="en-US" b="0" i="0" dirty="0" smtClean="0">
                <a:solidFill>
                  <a:srgbClr val="000000"/>
                </a:solidFill>
                <a:effectLst/>
                <a:latin typeface="Open Sans"/>
              </a:rPr>
              <a:t>You’ll know it is the Asian Lion…</a:t>
            </a:r>
            <a:endParaRPr lang="en-US" dirty="0"/>
          </a:p>
        </p:txBody>
      </p:sp>
      <p:pic>
        <p:nvPicPr>
          <p:cNvPr id="1026" name="Picture 2" descr="l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09461" y="892085"/>
            <a:ext cx="2905125" cy="223837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677056" y="2597353"/>
            <a:ext cx="5023683" cy="369332"/>
          </a:xfrm>
          <a:prstGeom prst="rect">
            <a:avLst/>
          </a:prstGeom>
        </p:spPr>
        <p:txBody>
          <a:bodyPr wrap="none">
            <a:spAutoFit/>
          </a:bodyPr>
          <a:lstStyle/>
          <a:p>
            <a:r>
              <a:rPr lang="en-US" b="1" i="0" dirty="0" smtClean="0">
                <a:solidFill>
                  <a:srgbClr val="000000"/>
                </a:solidFill>
                <a:effectLst/>
                <a:latin typeface="Open Sans"/>
              </a:rPr>
              <a:t>Word meaning : Tawny:</a:t>
            </a:r>
            <a:r>
              <a:rPr lang="en-US" b="0" i="0" dirty="0" smtClean="0">
                <a:solidFill>
                  <a:srgbClr val="000000"/>
                </a:solidFill>
                <a:effectLst/>
                <a:latin typeface="Open Sans"/>
              </a:rPr>
              <a:t> yellowish brown color</a:t>
            </a:r>
            <a:endParaRPr lang="en-US" dirty="0"/>
          </a:p>
        </p:txBody>
      </p:sp>
      <p:sp>
        <p:nvSpPr>
          <p:cNvPr id="4" name="Rectangle 3"/>
          <p:cNvSpPr/>
          <p:nvPr/>
        </p:nvSpPr>
        <p:spPr>
          <a:xfrm>
            <a:off x="677056" y="3067038"/>
            <a:ext cx="6096000" cy="3139321"/>
          </a:xfrm>
          <a:prstGeom prst="rect">
            <a:avLst/>
          </a:prstGeom>
        </p:spPr>
        <p:txBody>
          <a:bodyPr>
            <a:spAutoFit/>
          </a:bodyPr>
          <a:lstStyle/>
          <a:p>
            <a:r>
              <a:rPr lang="en-US" b="1" i="0" dirty="0" smtClean="0">
                <a:solidFill>
                  <a:srgbClr val="000000"/>
                </a:solidFill>
                <a:effectLst/>
                <a:latin typeface="Open Sans"/>
              </a:rPr>
              <a:t>Literary Devices :</a:t>
            </a:r>
            <a:br>
              <a:rPr lang="en-US" b="1" i="0" dirty="0" smtClean="0">
                <a:solidFill>
                  <a:srgbClr val="000000"/>
                </a:solidFill>
                <a:effectLst/>
                <a:latin typeface="Open Sans"/>
              </a:rPr>
            </a:br>
            <a:r>
              <a:rPr lang="en-US" b="0" i="0" dirty="0" smtClean="0">
                <a:solidFill>
                  <a:srgbClr val="000000"/>
                </a:solidFill>
                <a:effectLst/>
                <a:latin typeface="Open Sans"/>
              </a:rPr>
              <a:t>Rhyme: Rhyme scheme </a:t>
            </a:r>
            <a:r>
              <a:rPr lang="en-US" b="0" i="0" dirty="0" err="1" smtClean="0">
                <a:solidFill>
                  <a:srgbClr val="000000"/>
                </a:solidFill>
                <a:effectLst/>
                <a:latin typeface="Open Sans"/>
              </a:rPr>
              <a:t>ababcc</a:t>
            </a:r>
            <a:r>
              <a:rPr lang="en-US" b="0" i="0" dirty="0" smtClean="0">
                <a:solidFill>
                  <a:srgbClr val="000000"/>
                </a:solidFill>
                <a:effectLst/>
                <a:latin typeface="Open Sans"/>
              </a:rPr>
              <a:t> is followed (chance-advance, east-beast, </a:t>
            </a:r>
            <a:r>
              <a:rPr lang="en-US" b="0" i="0" dirty="0" err="1" smtClean="0">
                <a:solidFill>
                  <a:srgbClr val="000000"/>
                </a:solidFill>
                <a:effectLst/>
                <a:latin typeface="Open Sans"/>
              </a:rPr>
              <a:t>dyin</a:t>
            </a:r>
            <a:r>
              <a:rPr lang="en-US" b="0" i="0" dirty="0" smtClean="0">
                <a:solidFill>
                  <a:srgbClr val="000000"/>
                </a:solidFill>
                <a:effectLst/>
                <a:latin typeface="Open Sans"/>
              </a:rPr>
              <a:t>-lion)</a:t>
            </a:r>
            <a:r>
              <a:rPr lang="en-US" dirty="0" smtClean="0"/>
              <a:t/>
            </a:r>
            <a:br>
              <a:rPr lang="en-US" dirty="0" smtClean="0"/>
            </a:br>
            <a:r>
              <a:rPr lang="en-US" b="0" i="0" dirty="0" smtClean="0">
                <a:solidFill>
                  <a:srgbClr val="000000"/>
                </a:solidFill>
                <a:effectLst/>
                <a:latin typeface="Open Sans"/>
              </a:rPr>
              <a:t>Enjambment: Continuation of a sentence to the next line (and if there…..tawny beast)</a:t>
            </a:r>
            <a:r>
              <a:rPr lang="en-US" dirty="0" smtClean="0"/>
              <a:t/>
            </a:r>
            <a:br>
              <a:rPr lang="en-US" dirty="0" smtClean="0"/>
            </a:br>
            <a:r>
              <a:rPr lang="en-US" b="0" i="0" dirty="0" smtClean="0">
                <a:solidFill>
                  <a:srgbClr val="000000"/>
                </a:solidFill>
                <a:effectLst/>
                <a:latin typeface="Open Sans"/>
              </a:rPr>
              <a:t>Inversion: Change in the format of a sentence (if there should to you advance)</a:t>
            </a:r>
            <a:r>
              <a:rPr lang="en-US" dirty="0" smtClean="0"/>
              <a:t/>
            </a:r>
            <a:br>
              <a:rPr lang="en-US" dirty="0" smtClean="0"/>
            </a:br>
            <a:r>
              <a:rPr lang="en-US" b="0" i="0" dirty="0" smtClean="0">
                <a:solidFill>
                  <a:srgbClr val="000000"/>
                </a:solidFill>
                <a:effectLst/>
                <a:latin typeface="Open Sans"/>
              </a:rPr>
              <a:t>Assonance: use of vowel sound ’o’ (you should go, should to you, roars,)</a:t>
            </a:r>
            <a:r>
              <a:rPr lang="en-US" dirty="0" smtClean="0"/>
              <a:t/>
            </a:r>
            <a:br>
              <a:rPr lang="en-US" dirty="0" smtClean="0"/>
            </a:br>
            <a:r>
              <a:rPr lang="en-US" b="0" i="0" dirty="0" smtClean="0">
                <a:solidFill>
                  <a:srgbClr val="000000"/>
                </a:solidFill>
                <a:effectLst/>
                <a:latin typeface="Open Sans"/>
              </a:rPr>
              <a:t>Allusion: Reference to a famous thing, place, species of animal, </a:t>
            </a:r>
            <a:r>
              <a:rPr lang="en-US" b="0" i="0" dirty="0" err="1" smtClean="0">
                <a:solidFill>
                  <a:srgbClr val="000000"/>
                </a:solidFill>
                <a:effectLst/>
                <a:latin typeface="Open Sans"/>
              </a:rPr>
              <a:t>etc</a:t>
            </a:r>
            <a:r>
              <a:rPr lang="en-US" b="0" i="0" dirty="0" smtClean="0">
                <a:solidFill>
                  <a:srgbClr val="000000"/>
                </a:solidFill>
                <a:effectLst/>
                <a:latin typeface="Open Sans"/>
              </a:rPr>
              <a:t> (Asian Lion)</a:t>
            </a:r>
            <a:endParaRPr lang="en-US" dirty="0"/>
          </a:p>
        </p:txBody>
      </p:sp>
    </p:spTree>
    <p:extLst>
      <p:ext uri="{BB962C8B-B14F-4D97-AF65-F5344CB8AC3E}">
        <p14:creationId xmlns:p14="http://schemas.microsoft.com/office/powerpoint/2010/main" val="1795081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3207" y="212649"/>
            <a:ext cx="6096000" cy="2585323"/>
          </a:xfrm>
          <a:prstGeom prst="rect">
            <a:avLst/>
          </a:prstGeom>
        </p:spPr>
        <p:txBody>
          <a:bodyPr>
            <a:spAutoFit/>
          </a:bodyPr>
          <a:lstStyle/>
          <a:p>
            <a:pPr fontAlgn="base"/>
            <a:r>
              <a:rPr lang="en-US" b="0" i="0" dirty="0" smtClean="0">
                <a:solidFill>
                  <a:srgbClr val="000000"/>
                </a:solidFill>
                <a:effectLst/>
                <a:latin typeface="Open Sans"/>
              </a:rPr>
              <a:t>Or if some time when roaming round,</a:t>
            </a:r>
            <a:br>
              <a:rPr lang="en-US" b="0" i="0" dirty="0" smtClean="0">
                <a:solidFill>
                  <a:srgbClr val="000000"/>
                </a:solidFill>
                <a:effectLst/>
                <a:latin typeface="Open Sans"/>
              </a:rPr>
            </a:br>
            <a:r>
              <a:rPr lang="en-US" b="0" i="0" dirty="0" smtClean="0">
                <a:solidFill>
                  <a:srgbClr val="000000"/>
                </a:solidFill>
                <a:effectLst/>
                <a:latin typeface="Open Sans"/>
              </a:rPr>
              <a:t>A noble wild beast greets you,</a:t>
            </a:r>
            <a:br>
              <a:rPr lang="en-US" b="0" i="0" dirty="0" smtClean="0">
                <a:solidFill>
                  <a:srgbClr val="000000"/>
                </a:solidFill>
                <a:effectLst/>
                <a:latin typeface="Open Sans"/>
              </a:rPr>
            </a:br>
            <a:r>
              <a:rPr lang="en-US" b="0" i="0" dirty="0" smtClean="0">
                <a:solidFill>
                  <a:srgbClr val="000000"/>
                </a:solidFill>
                <a:effectLst/>
                <a:latin typeface="Open Sans"/>
              </a:rPr>
              <a:t>With black stripes on a yellow ground,</a:t>
            </a:r>
            <a:br>
              <a:rPr lang="en-US" b="0" i="0" dirty="0" smtClean="0">
                <a:solidFill>
                  <a:srgbClr val="000000"/>
                </a:solidFill>
                <a:effectLst/>
                <a:latin typeface="Open Sans"/>
              </a:rPr>
            </a:br>
            <a:r>
              <a:rPr lang="en-US" b="0" i="0" dirty="0" smtClean="0">
                <a:solidFill>
                  <a:srgbClr val="000000"/>
                </a:solidFill>
                <a:effectLst/>
                <a:latin typeface="Open Sans"/>
              </a:rPr>
              <a:t>Just notice if he eats you.</a:t>
            </a:r>
            <a:br>
              <a:rPr lang="en-US" b="0" i="0" dirty="0" smtClean="0">
                <a:solidFill>
                  <a:srgbClr val="000000"/>
                </a:solidFill>
                <a:effectLst/>
                <a:latin typeface="Open Sans"/>
              </a:rPr>
            </a:br>
            <a:r>
              <a:rPr lang="en-US" b="0" i="0" dirty="0" smtClean="0">
                <a:solidFill>
                  <a:srgbClr val="000000"/>
                </a:solidFill>
                <a:effectLst/>
                <a:latin typeface="Open Sans"/>
              </a:rPr>
              <a:t>This simple rule may help you learn</a:t>
            </a:r>
            <a:br>
              <a:rPr lang="en-US" b="0" i="0" dirty="0" smtClean="0">
                <a:solidFill>
                  <a:srgbClr val="000000"/>
                </a:solidFill>
                <a:effectLst/>
                <a:latin typeface="Open Sans"/>
              </a:rPr>
            </a:br>
            <a:r>
              <a:rPr lang="en-US" b="0" i="0" dirty="0" smtClean="0">
                <a:solidFill>
                  <a:srgbClr val="000000"/>
                </a:solidFill>
                <a:effectLst/>
                <a:latin typeface="Open Sans"/>
              </a:rPr>
              <a:t>The Bengal Tiger to discern.</a:t>
            </a:r>
          </a:p>
          <a:p>
            <a:pPr fontAlgn="base"/>
            <a:r>
              <a:rPr lang="en-US" b="1" i="0" dirty="0" smtClean="0">
                <a:solidFill>
                  <a:srgbClr val="000000"/>
                </a:solidFill>
                <a:effectLst/>
                <a:latin typeface="Open Sans"/>
              </a:rPr>
              <a:t>Word meaning :</a:t>
            </a:r>
            <a:br>
              <a:rPr lang="en-US" b="1" i="0" dirty="0" smtClean="0">
                <a:solidFill>
                  <a:srgbClr val="000000"/>
                </a:solidFill>
                <a:effectLst/>
                <a:latin typeface="Open Sans"/>
              </a:rPr>
            </a:br>
            <a:r>
              <a:rPr lang="en-US" b="1" i="0" dirty="0" smtClean="0">
                <a:solidFill>
                  <a:srgbClr val="000000"/>
                </a:solidFill>
                <a:effectLst/>
                <a:latin typeface="Open Sans"/>
              </a:rPr>
              <a:t>Noble:</a:t>
            </a:r>
            <a:r>
              <a:rPr lang="en-US" b="0" i="0" dirty="0" smtClean="0">
                <a:solidFill>
                  <a:srgbClr val="000000"/>
                </a:solidFill>
                <a:effectLst/>
                <a:latin typeface="Open Sans"/>
              </a:rPr>
              <a:t> high born, aristocratic</a:t>
            </a:r>
            <a:br>
              <a:rPr lang="en-US" b="0" i="0" dirty="0" smtClean="0">
                <a:solidFill>
                  <a:srgbClr val="000000"/>
                </a:solidFill>
                <a:effectLst/>
                <a:latin typeface="Open Sans"/>
              </a:rPr>
            </a:br>
            <a:r>
              <a:rPr lang="en-US" b="1" i="0" dirty="0" smtClean="0">
                <a:solidFill>
                  <a:srgbClr val="000000"/>
                </a:solidFill>
                <a:effectLst/>
                <a:latin typeface="Open Sans"/>
              </a:rPr>
              <a:t>Discern:</a:t>
            </a:r>
            <a:r>
              <a:rPr lang="en-US" b="0" i="0" dirty="0" smtClean="0">
                <a:solidFill>
                  <a:srgbClr val="000000"/>
                </a:solidFill>
                <a:effectLst/>
                <a:latin typeface="Open Sans"/>
              </a:rPr>
              <a:t> recognize</a:t>
            </a:r>
            <a:endParaRPr lang="en-US" b="0" i="0" dirty="0">
              <a:solidFill>
                <a:srgbClr val="000000"/>
              </a:solidFill>
              <a:effectLst/>
              <a:latin typeface="Open Sans"/>
            </a:endParaRPr>
          </a:p>
        </p:txBody>
      </p:sp>
      <p:pic>
        <p:nvPicPr>
          <p:cNvPr id="2050" name="Picture 2" descr="tig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0503" y="612566"/>
            <a:ext cx="3036322" cy="3459102"/>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503207" y="2797972"/>
            <a:ext cx="6096000" cy="3139321"/>
          </a:xfrm>
          <a:prstGeom prst="rect">
            <a:avLst/>
          </a:prstGeom>
        </p:spPr>
        <p:txBody>
          <a:bodyPr>
            <a:spAutoFit/>
          </a:bodyPr>
          <a:lstStyle/>
          <a:p>
            <a:r>
              <a:rPr lang="en-US" b="1" i="0" dirty="0" smtClean="0">
                <a:solidFill>
                  <a:srgbClr val="000000"/>
                </a:solidFill>
                <a:effectLst/>
                <a:latin typeface="Open Sans"/>
              </a:rPr>
              <a:t>Literary Devices :</a:t>
            </a:r>
            <a:br>
              <a:rPr lang="en-US" b="1" i="0" dirty="0" smtClean="0">
                <a:solidFill>
                  <a:srgbClr val="000000"/>
                </a:solidFill>
                <a:effectLst/>
                <a:latin typeface="Open Sans"/>
              </a:rPr>
            </a:br>
            <a:r>
              <a:rPr lang="en-US" b="0" i="0" dirty="0" smtClean="0">
                <a:solidFill>
                  <a:srgbClr val="000000"/>
                </a:solidFill>
                <a:effectLst/>
                <a:latin typeface="Open Sans"/>
              </a:rPr>
              <a:t>Rhyme: Rhyme scheme </a:t>
            </a:r>
            <a:r>
              <a:rPr lang="en-US" b="0" i="0" dirty="0" err="1" smtClean="0">
                <a:solidFill>
                  <a:srgbClr val="000000"/>
                </a:solidFill>
                <a:effectLst/>
                <a:latin typeface="Open Sans"/>
              </a:rPr>
              <a:t>ababcc</a:t>
            </a:r>
            <a:r>
              <a:rPr lang="en-US" b="0" i="0" dirty="0" smtClean="0">
                <a:solidFill>
                  <a:srgbClr val="000000"/>
                </a:solidFill>
                <a:effectLst/>
                <a:latin typeface="Open Sans"/>
              </a:rPr>
              <a:t> is followed (round-ground, you-you learn-discern)</a:t>
            </a:r>
            <a:r>
              <a:rPr lang="en-US" dirty="0" smtClean="0"/>
              <a:t/>
            </a:r>
            <a:br>
              <a:rPr lang="en-US" dirty="0" smtClean="0"/>
            </a:br>
            <a:r>
              <a:rPr lang="en-US" b="0" i="0" dirty="0" smtClean="0">
                <a:solidFill>
                  <a:srgbClr val="000000"/>
                </a:solidFill>
                <a:effectLst/>
                <a:latin typeface="Open Sans"/>
              </a:rPr>
              <a:t>Alliteration: repetition of consonant sound ‘r’ at start of two or more closely connected words (roaming round)</a:t>
            </a:r>
            <a:r>
              <a:rPr lang="en-US" dirty="0" smtClean="0"/>
              <a:t/>
            </a:r>
            <a:br>
              <a:rPr lang="en-US" dirty="0" smtClean="0"/>
            </a:br>
            <a:r>
              <a:rPr lang="en-US" b="0" i="0" dirty="0" smtClean="0">
                <a:solidFill>
                  <a:srgbClr val="000000"/>
                </a:solidFill>
                <a:effectLst/>
                <a:latin typeface="Open Sans"/>
              </a:rPr>
              <a:t>Inversion: Change in the format of a sentence (The Bengal Tiger to discern)</a:t>
            </a:r>
            <a:r>
              <a:rPr lang="en-US" dirty="0" smtClean="0"/>
              <a:t/>
            </a:r>
            <a:br>
              <a:rPr lang="en-US" dirty="0" smtClean="0"/>
            </a:br>
            <a:r>
              <a:rPr lang="en-US" b="0" i="0" dirty="0" smtClean="0">
                <a:solidFill>
                  <a:srgbClr val="000000"/>
                </a:solidFill>
                <a:effectLst/>
                <a:latin typeface="Open Sans"/>
              </a:rPr>
              <a:t>Allusion: Reference to a famous thing, place, species of animal, </a:t>
            </a:r>
            <a:r>
              <a:rPr lang="en-US" b="0" i="0" dirty="0" err="1" smtClean="0">
                <a:solidFill>
                  <a:srgbClr val="000000"/>
                </a:solidFill>
                <a:effectLst/>
                <a:latin typeface="Open Sans"/>
              </a:rPr>
              <a:t>etc</a:t>
            </a:r>
            <a:r>
              <a:rPr lang="en-US" b="0" i="0" dirty="0" smtClean="0">
                <a:solidFill>
                  <a:srgbClr val="000000"/>
                </a:solidFill>
                <a:effectLst/>
                <a:latin typeface="Open Sans"/>
              </a:rPr>
              <a:t> (Bengal Tiger)</a:t>
            </a:r>
            <a:r>
              <a:rPr lang="en-US" dirty="0" smtClean="0"/>
              <a:t/>
            </a:r>
            <a:br>
              <a:rPr lang="en-US" dirty="0" smtClean="0"/>
            </a:br>
            <a:r>
              <a:rPr lang="en-US" b="0" i="0" dirty="0" smtClean="0">
                <a:solidFill>
                  <a:srgbClr val="000000"/>
                </a:solidFill>
                <a:effectLst/>
                <a:latin typeface="Open Sans"/>
              </a:rPr>
              <a:t>Assonance: Use of vowel sound ’o’ (or if some time when roaming round)</a:t>
            </a:r>
            <a:endParaRPr lang="en-US" dirty="0"/>
          </a:p>
        </p:txBody>
      </p:sp>
    </p:spTree>
    <p:extLst>
      <p:ext uri="{BB962C8B-B14F-4D97-AF65-F5344CB8AC3E}">
        <p14:creationId xmlns:p14="http://schemas.microsoft.com/office/powerpoint/2010/main" val="2125671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9086" y="55942"/>
            <a:ext cx="6096000" cy="3416320"/>
          </a:xfrm>
          <a:prstGeom prst="rect">
            <a:avLst/>
          </a:prstGeom>
        </p:spPr>
        <p:txBody>
          <a:bodyPr>
            <a:spAutoFit/>
          </a:bodyPr>
          <a:lstStyle/>
          <a:p>
            <a:pPr fontAlgn="base"/>
            <a:r>
              <a:rPr lang="en-US" b="0" i="0" dirty="0" smtClean="0">
                <a:solidFill>
                  <a:srgbClr val="000000"/>
                </a:solidFill>
                <a:effectLst/>
                <a:latin typeface="Open Sans"/>
              </a:rPr>
              <a:t>If strolling forth, a beast you view,</a:t>
            </a:r>
            <a:br>
              <a:rPr lang="en-US" b="0" i="0" dirty="0" smtClean="0">
                <a:solidFill>
                  <a:srgbClr val="000000"/>
                </a:solidFill>
                <a:effectLst/>
                <a:latin typeface="Open Sans"/>
              </a:rPr>
            </a:br>
            <a:r>
              <a:rPr lang="en-US" b="0" i="0" dirty="0" smtClean="0">
                <a:solidFill>
                  <a:srgbClr val="000000"/>
                </a:solidFill>
                <a:effectLst/>
                <a:latin typeface="Open Sans"/>
              </a:rPr>
              <a:t>Whose hide with spots is peppered,</a:t>
            </a:r>
            <a:br>
              <a:rPr lang="en-US" b="0" i="0" dirty="0" smtClean="0">
                <a:solidFill>
                  <a:srgbClr val="000000"/>
                </a:solidFill>
                <a:effectLst/>
                <a:latin typeface="Open Sans"/>
              </a:rPr>
            </a:br>
            <a:r>
              <a:rPr lang="en-US" b="0" i="0" dirty="0" smtClean="0">
                <a:solidFill>
                  <a:srgbClr val="000000"/>
                </a:solidFill>
                <a:effectLst/>
                <a:latin typeface="Open Sans"/>
              </a:rPr>
              <a:t>As soon as he has </a:t>
            </a:r>
            <a:r>
              <a:rPr lang="en-US" b="0" i="0" dirty="0" err="1" smtClean="0">
                <a:solidFill>
                  <a:srgbClr val="000000"/>
                </a:solidFill>
                <a:effectLst/>
                <a:latin typeface="Open Sans"/>
              </a:rPr>
              <a:t>lept</a:t>
            </a:r>
            <a:r>
              <a:rPr lang="en-US" b="0" i="0" dirty="0" smtClean="0">
                <a:solidFill>
                  <a:srgbClr val="000000"/>
                </a:solidFill>
                <a:effectLst/>
                <a:latin typeface="Open Sans"/>
              </a:rPr>
              <a:t> on you,</a:t>
            </a:r>
            <a:br>
              <a:rPr lang="en-US" b="0" i="0" dirty="0" smtClean="0">
                <a:solidFill>
                  <a:srgbClr val="000000"/>
                </a:solidFill>
                <a:effectLst/>
                <a:latin typeface="Open Sans"/>
              </a:rPr>
            </a:br>
            <a:r>
              <a:rPr lang="en-US" b="0" i="0" dirty="0" smtClean="0">
                <a:solidFill>
                  <a:srgbClr val="000000"/>
                </a:solidFill>
                <a:effectLst/>
                <a:latin typeface="Open Sans"/>
              </a:rPr>
              <a:t>You’ll know it is the Leopard.</a:t>
            </a:r>
            <a:br>
              <a:rPr lang="en-US" b="0" i="0" dirty="0" smtClean="0">
                <a:solidFill>
                  <a:srgbClr val="000000"/>
                </a:solidFill>
                <a:effectLst/>
                <a:latin typeface="Open Sans"/>
              </a:rPr>
            </a:br>
            <a:r>
              <a:rPr lang="en-US" b="0" i="0" dirty="0" smtClean="0">
                <a:solidFill>
                  <a:srgbClr val="000000"/>
                </a:solidFill>
                <a:effectLst/>
                <a:latin typeface="Open Sans"/>
              </a:rPr>
              <a:t>’Twill do no good to roar with pain,</a:t>
            </a:r>
            <a:br>
              <a:rPr lang="en-US" b="0" i="0" dirty="0" smtClean="0">
                <a:solidFill>
                  <a:srgbClr val="000000"/>
                </a:solidFill>
                <a:effectLst/>
                <a:latin typeface="Open Sans"/>
              </a:rPr>
            </a:br>
            <a:r>
              <a:rPr lang="en-US" b="0" i="0" dirty="0" smtClean="0">
                <a:solidFill>
                  <a:srgbClr val="000000"/>
                </a:solidFill>
                <a:effectLst/>
                <a:latin typeface="Open Sans"/>
              </a:rPr>
              <a:t>He’ll only </a:t>
            </a:r>
            <a:r>
              <a:rPr lang="en-US" b="0" i="0" dirty="0" err="1" smtClean="0">
                <a:solidFill>
                  <a:srgbClr val="000000"/>
                </a:solidFill>
                <a:effectLst/>
                <a:latin typeface="Open Sans"/>
              </a:rPr>
              <a:t>lep</a:t>
            </a:r>
            <a:r>
              <a:rPr lang="en-US" b="0" i="0" dirty="0" smtClean="0">
                <a:solidFill>
                  <a:srgbClr val="000000"/>
                </a:solidFill>
                <a:effectLst/>
                <a:latin typeface="Open Sans"/>
              </a:rPr>
              <a:t> and </a:t>
            </a:r>
            <a:r>
              <a:rPr lang="en-US" b="0" i="0" dirty="0" err="1" smtClean="0">
                <a:solidFill>
                  <a:srgbClr val="000000"/>
                </a:solidFill>
                <a:effectLst/>
                <a:latin typeface="Open Sans"/>
              </a:rPr>
              <a:t>lep</a:t>
            </a:r>
            <a:r>
              <a:rPr lang="en-US" b="0" i="0" dirty="0" smtClean="0">
                <a:solidFill>
                  <a:srgbClr val="000000"/>
                </a:solidFill>
                <a:effectLst/>
                <a:latin typeface="Open Sans"/>
              </a:rPr>
              <a:t> again.</a:t>
            </a:r>
          </a:p>
          <a:p>
            <a:pPr fontAlgn="base"/>
            <a:r>
              <a:rPr lang="en-US" b="1" i="0" dirty="0" smtClean="0">
                <a:solidFill>
                  <a:srgbClr val="000000"/>
                </a:solidFill>
                <a:effectLst/>
                <a:latin typeface="Open Sans"/>
              </a:rPr>
              <a:t>Word meaning :</a:t>
            </a:r>
            <a:br>
              <a:rPr lang="en-US" b="1" i="0" dirty="0" smtClean="0">
                <a:solidFill>
                  <a:srgbClr val="000000"/>
                </a:solidFill>
                <a:effectLst/>
                <a:latin typeface="Open Sans"/>
              </a:rPr>
            </a:br>
            <a:r>
              <a:rPr lang="en-US" b="1" i="0" dirty="0" smtClean="0">
                <a:solidFill>
                  <a:srgbClr val="000000"/>
                </a:solidFill>
                <a:effectLst/>
                <a:latin typeface="Open Sans"/>
              </a:rPr>
              <a:t>Strolling:</a:t>
            </a:r>
            <a:r>
              <a:rPr lang="en-US" b="0" i="0" dirty="0" smtClean="0">
                <a:solidFill>
                  <a:srgbClr val="000000"/>
                </a:solidFill>
                <a:effectLst/>
                <a:latin typeface="Open Sans"/>
              </a:rPr>
              <a:t> walking casually</a:t>
            </a:r>
            <a:br>
              <a:rPr lang="en-US" b="0" i="0" dirty="0" smtClean="0">
                <a:solidFill>
                  <a:srgbClr val="000000"/>
                </a:solidFill>
                <a:effectLst/>
                <a:latin typeface="Open Sans"/>
              </a:rPr>
            </a:br>
            <a:r>
              <a:rPr lang="en-US" b="1" i="0" dirty="0" smtClean="0">
                <a:solidFill>
                  <a:srgbClr val="000000"/>
                </a:solidFill>
                <a:effectLst/>
                <a:latin typeface="Open Sans"/>
              </a:rPr>
              <a:t>Forth:</a:t>
            </a:r>
            <a:r>
              <a:rPr lang="en-US" b="0" i="0" dirty="0" smtClean="0">
                <a:solidFill>
                  <a:srgbClr val="000000"/>
                </a:solidFill>
                <a:effectLst/>
                <a:latin typeface="Open Sans"/>
              </a:rPr>
              <a:t> forward</a:t>
            </a:r>
            <a:br>
              <a:rPr lang="en-US" b="0" i="0" dirty="0" smtClean="0">
                <a:solidFill>
                  <a:srgbClr val="000000"/>
                </a:solidFill>
                <a:effectLst/>
                <a:latin typeface="Open Sans"/>
              </a:rPr>
            </a:br>
            <a:r>
              <a:rPr lang="en-US" b="1" i="0" dirty="0" smtClean="0">
                <a:solidFill>
                  <a:srgbClr val="000000"/>
                </a:solidFill>
                <a:effectLst/>
                <a:latin typeface="Open Sans"/>
              </a:rPr>
              <a:t>Hide:</a:t>
            </a:r>
            <a:r>
              <a:rPr lang="en-US" b="0" i="0" dirty="0" smtClean="0">
                <a:solidFill>
                  <a:srgbClr val="000000"/>
                </a:solidFill>
                <a:effectLst/>
                <a:latin typeface="Open Sans"/>
              </a:rPr>
              <a:t> skin of animal</a:t>
            </a:r>
            <a:br>
              <a:rPr lang="en-US" b="0" i="0" dirty="0" smtClean="0">
                <a:solidFill>
                  <a:srgbClr val="000000"/>
                </a:solidFill>
                <a:effectLst/>
                <a:latin typeface="Open Sans"/>
              </a:rPr>
            </a:br>
            <a:r>
              <a:rPr lang="en-US" b="1" i="0" dirty="0" smtClean="0">
                <a:solidFill>
                  <a:srgbClr val="000000"/>
                </a:solidFill>
                <a:effectLst/>
                <a:latin typeface="Open Sans"/>
              </a:rPr>
              <a:t>Peppered:</a:t>
            </a:r>
            <a:r>
              <a:rPr lang="en-US" b="0" i="0" dirty="0" smtClean="0">
                <a:solidFill>
                  <a:srgbClr val="000000"/>
                </a:solidFill>
                <a:effectLst/>
                <a:latin typeface="Open Sans"/>
              </a:rPr>
              <a:t> Here it means the spots</a:t>
            </a:r>
            <a:br>
              <a:rPr lang="en-US" b="0" i="0" dirty="0" smtClean="0">
                <a:solidFill>
                  <a:srgbClr val="000000"/>
                </a:solidFill>
                <a:effectLst/>
                <a:latin typeface="Open Sans"/>
              </a:rPr>
            </a:br>
            <a:r>
              <a:rPr lang="en-US" b="1" i="0" dirty="0" err="1" smtClean="0">
                <a:solidFill>
                  <a:srgbClr val="000000"/>
                </a:solidFill>
                <a:effectLst/>
                <a:latin typeface="Open Sans"/>
              </a:rPr>
              <a:t>Lept</a:t>
            </a:r>
            <a:r>
              <a:rPr lang="en-US" b="1" i="0" dirty="0" smtClean="0">
                <a:solidFill>
                  <a:srgbClr val="000000"/>
                </a:solidFill>
                <a:effectLst/>
                <a:latin typeface="Open Sans"/>
              </a:rPr>
              <a:t> (Leapt):</a:t>
            </a:r>
            <a:r>
              <a:rPr lang="en-US" b="0" i="0" dirty="0" smtClean="0">
                <a:solidFill>
                  <a:srgbClr val="000000"/>
                </a:solidFill>
                <a:effectLst/>
                <a:latin typeface="Open Sans"/>
              </a:rPr>
              <a:t> jump towards someone</a:t>
            </a:r>
            <a:endParaRPr lang="en-US" b="0" i="0" dirty="0">
              <a:solidFill>
                <a:srgbClr val="000000"/>
              </a:solidFill>
              <a:effectLst/>
              <a:latin typeface="Open Sans"/>
            </a:endParaRPr>
          </a:p>
        </p:txBody>
      </p:sp>
      <p:pic>
        <p:nvPicPr>
          <p:cNvPr id="3074" name="Picture 2" descr="leopar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56044" y="238075"/>
            <a:ext cx="4778381" cy="337220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460075" y="3441680"/>
            <a:ext cx="6096000" cy="3416320"/>
          </a:xfrm>
          <a:prstGeom prst="rect">
            <a:avLst/>
          </a:prstGeom>
        </p:spPr>
        <p:txBody>
          <a:bodyPr>
            <a:spAutoFit/>
          </a:bodyPr>
          <a:lstStyle/>
          <a:p>
            <a:r>
              <a:rPr lang="en-US" b="1" i="0" dirty="0" smtClean="0">
                <a:solidFill>
                  <a:srgbClr val="000000"/>
                </a:solidFill>
                <a:effectLst/>
                <a:latin typeface="Open Sans"/>
              </a:rPr>
              <a:t>Literary Devices:</a:t>
            </a:r>
            <a:br>
              <a:rPr lang="en-US" b="1" i="0" dirty="0" smtClean="0">
                <a:solidFill>
                  <a:srgbClr val="000000"/>
                </a:solidFill>
                <a:effectLst/>
                <a:latin typeface="Open Sans"/>
              </a:rPr>
            </a:br>
            <a:r>
              <a:rPr lang="en-US" b="0" i="0" dirty="0" smtClean="0">
                <a:solidFill>
                  <a:srgbClr val="000000"/>
                </a:solidFill>
                <a:effectLst/>
                <a:latin typeface="Open Sans"/>
              </a:rPr>
              <a:t>Rhyme: Rhyme scheme </a:t>
            </a:r>
            <a:r>
              <a:rPr lang="en-US" b="0" i="0" dirty="0" err="1" smtClean="0">
                <a:solidFill>
                  <a:srgbClr val="000000"/>
                </a:solidFill>
                <a:effectLst/>
                <a:latin typeface="Open Sans"/>
              </a:rPr>
              <a:t>ababcc</a:t>
            </a:r>
            <a:r>
              <a:rPr lang="en-US" b="0" i="0" dirty="0" smtClean="0">
                <a:solidFill>
                  <a:srgbClr val="000000"/>
                </a:solidFill>
                <a:effectLst/>
                <a:latin typeface="Open Sans"/>
              </a:rPr>
              <a:t> is followed (view- you, peppered- Leopard, pain-again)</a:t>
            </a:r>
            <a:r>
              <a:rPr lang="en-US" dirty="0" smtClean="0"/>
              <a:t/>
            </a:r>
            <a:br>
              <a:rPr lang="en-US" dirty="0" smtClean="0"/>
            </a:br>
            <a:r>
              <a:rPr lang="en-US" b="0" i="0" dirty="0" smtClean="0">
                <a:solidFill>
                  <a:srgbClr val="000000"/>
                </a:solidFill>
                <a:effectLst/>
                <a:latin typeface="Open Sans"/>
              </a:rPr>
              <a:t>Alliteration: use of consonant sound ‘h’ in the beginning of two words (he has)</a:t>
            </a:r>
            <a:r>
              <a:rPr lang="en-US" dirty="0" smtClean="0"/>
              <a:t/>
            </a:r>
            <a:br>
              <a:rPr lang="en-US" dirty="0" smtClean="0"/>
            </a:br>
            <a:r>
              <a:rPr lang="en-US" b="0" i="0" dirty="0" smtClean="0">
                <a:solidFill>
                  <a:srgbClr val="000000"/>
                </a:solidFill>
                <a:effectLst/>
                <a:latin typeface="Open Sans"/>
              </a:rPr>
              <a:t>Poetic license: A liberty to the poet to change the spellings in order to create rhyme or rhythm in a poem (use of </a:t>
            </a:r>
            <a:r>
              <a:rPr lang="en-US" b="0" i="0" dirty="0" err="1" smtClean="0">
                <a:solidFill>
                  <a:srgbClr val="000000"/>
                </a:solidFill>
                <a:effectLst/>
                <a:latin typeface="Open Sans"/>
              </a:rPr>
              <a:t>lept</a:t>
            </a:r>
            <a:r>
              <a:rPr lang="en-US" b="0" i="0" dirty="0" smtClean="0">
                <a:solidFill>
                  <a:srgbClr val="000000"/>
                </a:solidFill>
                <a:effectLst/>
                <a:latin typeface="Open Sans"/>
              </a:rPr>
              <a:t> instead of leapt)</a:t>
            </a:r>
            <a:r>
              <a:rPr lang="en-US" dirty="0" smtClean="0"/>
              <a:t/>
            </a:r>
            <a:br>
              <a:rPr lang="en-US" dirty="0" smtClean="0"/>
            </a:br>
            <a:r>
              <a:rPr lang="en-US" b="0" i="0" dirty="0" smtClean="0">
                <a:solidFill>
                  <a:srgbClr val="000000"/>
                </a:solidFill>
                <a:effectLst/>
                <a:latin typeface="Open Sans"/>
              </a:rPr>
              <a:t>Repetition: use of ‘</a:t>
            </a:r>
            <a:r>
              <a:rPr lang="en-US" b="0" i="0" dirty="0" err="1" smtClean="0">
                <a:solidFill>
                  <a:srgbClr val="000000"/>
                </a:solidFill>
                <a:effectLst/>
                <a:latin typeface="Open Sans"/>
              </a:rPr>
              <a:t>lep</a:t>
            </a:r>
            <a:r>
              <a:rPr lang="en-US" b="0" i="0" dirty="0" smtClean="0">
                <a:solidFill>
                  <a:srgbClr val="000000"/>
                </a:solidFill>
                <a:effectLst/>
                <a:latin typeface="Open Sans"/>
              </a:rPr>
              <a:t>’ word in the last line.</a:t>
            </a:r>
            <a:r>
              <a:rPr lang="en-US" dirty="0" smtClean="0"/>
              <a:t/>
            </a:r>
            <a:br>
              <a:rPr lang="en-US" dirty="0" smtClean="0"/>
            </a:br>
            <a:r>
              <a:rPr lang="en-US" b="0" i="0" dirty="0" smtClean="0">
                <a:solidFill>
                  <a:srgbClr val="000000"/>
                </a:solidFill>
                <a:effectLst/>
                <a:latin typeface="Open Sans"/>
              </a:rPr>
              <a:t>Assonance: use of vowel sound ‘o’ (strolling-forth-you, whose-spot, do no good to roar)</a:t>
            </a:r>
            <a:r>
              <a:rPr lang="en-US" dirty="0" smtClean="0"/>
              <a:t/>
            </a:r>
            <a:br>
              <a:rPr lang="en-US" dirty="0" smtClean="0"/>
            </a:br>
            <a:r>
              <a:rPr lang="en-US" b="0" i="0" dirty="0" smtClean="0">
                <a:solidFill>
                  <a:srgbClr val="000000"/>
                </a:solidFill>
                <a:effectLst/>
                <a:latin typeface="Open Sans"/>
              </a:rPr>
              <a:t>Consonance: use of ‘l’ sound (he’ll only </a:t>
            </a:r>
            <a:r>
              <a:rPr lang="en-US" b="0" i="0" dirty="0" err="1" smtClean="0">
                <a:solidFill>
                  <a:srgbClr val="000000"/>
                </a:solidFill>
                <a:effectLst/>
                <a:latin typeface="Open Sans"/>
              </a:rPr>
              <a:t>lep</a:t>
            </a:r>
            <a:r>
              <a:rPr lang="en-US" b="0" i="0" dirty="0" smtClean="0">
                <a:solidFill>
                  <a:srgbClr val="000000"/>
                </a:solidFill>
                <a:effectLst/>
                <a:latin typeface="Open Sans"/>
              </a:rPr>
              <a:t> </a:t>
            </a:r>
            <a:r>
              <a:rPr lang="en-US" b="0" i="0" dirty="0" err="1" smtClean="0">
                <a:solidFill>
                  <a:srgbClr val="000000"/>
                </a:solidFill>
                <a:effectLst/>
                <a:latin typeface="Open Sans"/>
              </a:rPr>
              <a:t>lep</a:t>
            </a:r>
            <a:r>
              <a:rPr lang="en-US" b="0" i="0" dirty="0" smtClean="0">
                <a:solidFill>
                  <a:srgbClr val="000000"/>
                </a:solidFill>
                <a:effectLst/>
                <a:latin typeface="Open Sans"/>
              </a:rPr>
              <a:t>)</a:t>
            </a:r>
            <a:endParaRPr lang="en-US" dirty="0"/>
          </a:p>
        </p:txBody>
      </p:sp>
    </p:spTree>
    <p:extLst>
      <p:ext uri="{BB962C8B-B14F-4D97-AF65-F5344CB8AC3E}">
        <p14:creationId xmlns:p14="http://schemas.microsoft.com/office/powerpoint/2010/main" val="26698737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4416" y="108654"/>
            <a:ext cx="6096000" cy="2862322"/>
          </a:xfrm>
          <a:prstGeom prst="rect">
            <a:avLst/>
          </a:prstGeom>
        </p:spPr>
        <p:txBody>
          <a:bodyPr>
            <a:spAutoFit/>
          </a:bodyPr>
          <a:lstStyle/>
          <a:p>
            <a:pPr fontAlgn="base"/>
            <a:r>
              <a:rPr lang="en-US" b="1" i="0" dirty="0" smtClean="0">
                <a:solidFill>
                  <a:srgbClr val="000000"/>
                </a:solidFill>
                <a:effectLst/>
                <a:latin typeface="Open Sans"/>
              </a:rPr>
              <a:t>POEM :</a:t>
            </a:r>
            <a:br>
              <a:rPr lang="en-US" b="1" i="0" dirty="0" smtClean="0">
                <a:solidFill>
                  <a:srgbClr val="000000"/>
                </a:solidFill>
                <a:effectLst/>
                <a:latin typeface="Open Sans"/>
              </a:rPr>
            </a:br>
            <a:r>
              <a:rPr lang="en-US" b="0" i="0" dirty="0" smtClean="0">
                <a:solidFill>
                  <a:srgbClr val="000000"/>
                </a:solidFill>
                <a:effectLst/>
                <a:latin typeface="Open Sans"/>
              </a:rPr>
              <a:t>If when you’re walking round your yard</a:t>
            </a:r>
            <a:br>
              <a:rPr lang="en-US" b="0" i="0" dirty="0" smtClean="0">
                <a:solidFill>
                  <a:srgbClr val="000000"/>
                </a:solidFill>
                <a:effectLst/>
                <a:latin typeface="Open Sans"/>
              </a:rPr>
            </a:br>
            <a:r>
              <a:rPr lang="en-US" b="0" i="0" dirty="0" smtClean="0">
                <a:solidFill>
                  <a:srgbClr val="000000"/>
                </a:solidFill>
                <a:effectLst/>
                <a:latin typeface="Open Sans"/>
              </a:rPr>
              <a:t>You meet a creature there,</a:t>
            </a:r>
            <a:br>
              <a:rPr lang="en-US" b="0" i="0" dirty="0" smtClean="0">
                <a:solidFill>
                  <a:srgbClr val="000000"/>
                </a:solidFill>
                <a:effectLst/>
                <a:latin typeface="Open Sans"/>
              </a:rPr>
            </a:br>
            <a:r>
              <a:rPr lang="en-US" b="0" i="0" dirty="0" smtClean="0">
                <a:solidFill>
                  <a:srgbClr val="000000"/>
                </a:solidFill>
                <a:effectLst/>
                <a:latin typeface="Open Sans"/>
              </a:rPr>
              <a:t>Who hugs you very, very hard,</a:t>
            </a:r>
            <a:br>
              <a:rPr lang="en-US" b="0" i="0" dirty="0" smtClean="0">
                <a:solidFill>
                  <a:srgbClr val="000000"/>
                </a:solidFill>
                <a:effectLst/>
                <a:latin typeface="Open Sans"/>
              </a:rPr>
            </a:br>
            <a:r>
              <a:rPr lang="en-US" b="0" i="0" dirty="0" smtClean="0">
                <a:solidFill>
                  <a:srgbClr val="000000"/>
                </a:solidFill>
                <a:effectLst/>
                <a:latin typeface="Open Sans"/>
              </a:rPr>
              <a:t>Be sure it is a Bear.</a:t>
            </a:r>
            <a:br>
              <a:rPr lang="en-US" b="0" i="0" dirty="0" smtClean="0">
                <a:solidFill>
                  <a:srgbClr val="000000"/>
                </a:solidFill>
                <a:effectLst/>
                <a:latin typeface="Open Sans"/>
              </a:rPr>
            </a:br>
            <a:r>
              <a:rPr lang="en-US" b="0" i="0" dirty="0" smtClean="0">
                <a:solidFill>
                  <a:srgbClr val="000000"/>
                </a:solidFill>
                <a:effectLst/>
                <a:latin typeface="Open Sans"/>
              </a:rPr>
              <a:t>If you have any doubts, I guess</a:t>
            </a:r>
            <a:br>
              <a:rPr lang="en-US" b="0" i="0" dirty="0" smtClean="0">
                <a:solidFill>
                  <a:srgbClr val="000000"/>
                </a:solidFill>
                <a:effectLst/>
                <a:latin typeface="Open Sans"/>
              </a:rPr>
            </a:br>
            <a:r>
              <a:rPr lang="en-US" b="0" i="0" dirty="0" smtClean="0">
                <a:solidFill>
                  <a:srgbClr val="000000"/>
                </a:solidFill>
                <a:effectLst/>
                <a:latin typeface="Open Sans"/>
              </a:rPr>
              <a:t>He’ll give you just one more caress.</a:t>
            </a:r>
          </a:p>
          <a:p>
            <a:pPr fontAlgn="base"/>
            <a:r>
              <a:rPr lang="en-US" b="1" i="0" dirty="0" smtClean="0">
                <a:solidFill>
                  <a:srgbClr val="000000"/>
                </a:solidFill>
                <a:effectLst/>
                <a:latin typeface="Open Sans"/>
              </a:rPr>
              <a:t>Word meaning :</a:t>
            </a:r>
            <a:br>
              <a:rPr lang="en-US" b="1" i="0" dirty="0" smtClean="0">
                <a:solidFill>
                  <a:srgbClr val="000000"/>
                </a:solidFill>
                <a:effectLst/>
                <a:latin typeface="Open Sans"/>
              </a:rPr>
            </a:br>
            <a:r>
              <a:rPr lang="en-US" b="1" i="0" dirty="0" smtClean="0">
                <a:solidFill>
                  <a:srgbClr val="000000"/>
                </a:solidFill>
                <a:effectLst/>
                <a:latin typeface="Open Sans"/>
              </a:rPr>
              <a:t>Yard:</a:t>
            </a:r>
            <a:r>
              <a:rPr lang="en-US" b="0" i="0" dirty="0" smtClean="0">
                <a:solidFill>
                  <a:srgbClr val="000000"/>
                </a:solidFill>
                <a:effectLst/>
                <a:latin typeface="Open Sans"/>
              </a:rPr>
              <a:t> backyard or the lawn area of a house</a:t>
            </a:r>
            <a:br>
              <a:rPr lang="en-US" b="0" i="0" dirty="0" smtClean="0">
                <a:solidFill>
                  <a:srgbClr val="000000"/>
                </a:solidFill>
                <a:effectLst/>
                <a:latin typeface="Open Sans"/>
              </a:rPr>
            </a:br>
            <a:r>
              <a:rPr lang="en-US" b="1" i="0" dirty="0" smtClean="0">
                <a:solidFill>
                  <a:srgbClr val="000000"/>
                </a:solidFill>
                <a:effectLst/>
                <a:latin typeface="Open Sans"/>
              </a:rPr>
              <a:t>Caress:</a:t>
            </a:r>
            <a:r>
              <a:rPr lang="en-US" b="0" i="0" dirty="0" smtClean="0">
                <a:solidFill>
                  <a:srgbClr val="000000"/>
                </a:solidFill>
                <a:effectLst/>
                <a:latin typeface="Open Sans"/>
              </a:rPr>
              <a:t> A gentle touch</a:t>
            </a:r>
            <a:endParaRPr lang="en-US" b="0" i="0" dirty="0">
              <a:solidFill>
                <a:srgbClr val="000000"/>
              </a:solidFill>
              <a:effectLst/>
              <a:latin typeface="Open Sans"/>
            </a:endParaRPr>
          </a:p>
        </p:txBody>
      </p:sp>
      <p:pic>
        <p:nvPicPr>
          <p:cNvPr id="4098" name="Picture 2" descr="bea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40416" y="549934"/>
            <a:ext cx="4425350" cy="309224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44416" y="3223744"/>
            <a:ext cx="6096000" cy="2308324"/>
          </a:xfrm>
          <a:prstGeom prst="rect">
            <a:avLst/>
          </a:prstGeom>
        </p:spPr>
        <p:txBody>
          <a:bodyPr>
            <a:spAutoFit/>
          </a:bodyPr>
          <a:lstStyle/>
          <a:p>
            <a:r>
              <a:rPr lang="en-US" b="1" i="0" dirty="0" smtClean="0">
                <a:solidFill>
                  <a:srgbClr val="000000"/>
                </a:solidFill>
                <a:effectLst/>
                <a:latin typeface="Open Sans"/>
              </a:rPr>
              <a:t>Literary Devices:</a:t>
            </a:r>
            <a:br>
              <a:rPr lang="en-US" b="1" i="0" dirty="0" smtClean="0">
                <a:solidFill>
                  <a:srgbClr val="000000"/>
                </a:solidFill>
                <a:effectLst/>
                <a:latin typeface="Open Sans"/>
              </a:rPr>
            </a:br>
            <a:r>
              <a:rPr lang="en-US" b="0" i="0" dirty="0" smtClean="0">
                <a:solidFill>
                  <a:srgbClr val="000000"/>
                </a:solidFill>
                <a:effectLst/>
                <a:latin typeface="Open Sans"/>
              </a:rPr>
              <a:t>Rhyme: Rhyme scheme </a:t>
            </a:r>
            <a:r>
              <a:rPr lang="en-US" b="0" i="0" dirty="0" err="1" smtClean="0">
                <a:solidFill>
                  <a:srgbClr val="000000"/>
                </a:solidFill>
                <a:effectLst/>
                <a:latin typeface="Open Sans"/>
              </a:rPr>
              <a:t>ababcc</a:t>
            </a:r>
            <a:r>
              <a:rPr lang="en-US" b="0" i="0" dirty="0" smtClean="0">
                <a:solidFill>
                  <a:srgbClr val="000000"/>
                </a:solidFill>
                <a:effectLst/>
                <a:latin typeface="Open Sans"/>
              </a:rPr>
              <a:t> is followed (yard-hard, there- bear, guess-caress)</a:t>
            </a:r>
            <a:r>
              <a:rPr lang="en-US" dirty="0" smtClean="0"/>
              <a:t/>
            </a:r>
            <a:br>
              <a:rPr lang="en-US" dirty="0" smtClean="0"/>
            </a:br>
            <a:r>
              <a:rPr lang="en-US" b="0" i="0" dirty="0" smtClean="0">
                <a:solidFill>
                  <a:srgbClr val="000000"/>
                </a:solidFill>
                <a:effectLst/>
                <a:latin typeface="Open Sans"/>
              </a:rPr>
              <a:t>Enjambment: Continuation of a sentence to the next line (if you were walking….creature there)</a:t>
            </a:r>
            <a:r>
              <a:rPr lang="en-US" dirty="0" smtClean="0"/>
              <a:t/>
            </a:r>
            <a:br>
              <a:rPr lang="en-US" dirty="0" smtClean="0"/>
            </a:br>
            <a:r>
              <a:rPr lang="en-US" b="0" i="0" dirty="0" smtClean="0">
                <a:solidFill>
                  <a:srgbClr val="000000"/>
                </a:solidFill>
                <a:effectLst/>
                <a:latin typeface="Open Sans"/>
              </a:rPr>
              <a:t>Alliteration: use of ‘w’ sound (when-walking), use of ‘h’ sound (who- hugs), use of ‘b’ sound (be-bear)</a:t>
            </a:r>
            <a:r>
              <a:rPr lang="en-US" dirty="0" smtClean="0"/>
              <a:t/>
            </a:r>
            <a:br>
              <a:rPr lang="en-US" dirty="0" smtClean="0"/>
            </a:br>
            <a:r>
              <a:rPr lang="en-US" b="0" i="0" dirty="0" smtClean="0">
                <a:solidFill>
                  <a:srgbClr val="000000"/>
                </a:solidFill>
                <a:effectLst/>
                <a:latin typeface="Open Sans"/>
              </a:rPr>
              <a:t>Assonance: use of vowel ‘e’ (meet a creature there)</a:t>
            </a:r>
            <a:endParaRPr lang="en-US" dirty="0"/>
          </a:p>
        </p:txBody>
      </p:sp>
    </p:spTree>
    <p:extLst>
      <p:ext uri="{BB962C8B-B14F-4D97-AF65-F5344CB8AC3E}">
        <p14:creationId xmlns:p14="http://schemas.microsoft.com/office/powerpoint/2010/main" val="2520637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ye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9839" y="179027"/>
            <a:ext cx="2295525" cy="173355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rocodil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39523" y="1682180"/>
            <a:ext cx="1962150" cy="244792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23444" y="435250"/>
            <a:ext cx="6096000" cy="5078313"/>
          </a:xfrm>
          <a:prstGeom prst="rect">
            <a:avLst/>
          </a:prstGeom>
        </p:spPr>
        <p:txBody>
          <a:bodyPr>
            <a:spAutoFit/>
          </a:bodyPr>
          <a:lstStyle/>
          <a:p>
            <a:r>
              <a:rPr lang="en-US" dirty="0">
                <a:solidFill>
                  <a:srgbClr val="000000"/>
                </a:solidFill>
                <a:latin typeface="Open Sans"/>
              </a:rPr>
              <a:t>Though to distinguish beasts of prey</a:t>
            </a:r>
            <a:r>
              <a:rPr lang="en-US" dirty="0"/>
              <a:t/>
            </a:r>
            <a:br>
              <a:rPr lang="en-US" dirty="0"/>
            </a:br>
            <a:r>
              <a:rPr lang="en-US" dirty="0">
                <a:solidFill>
                  <a:srgbClr val="000000"/>
                </a:solidFill>
                <a:latin typeface="Open Sans"/>
              </a:rPr>
              <a:t>A novice might nonplus,</a:t>
            </a:r>
            <a:r>
              <a:rPr lang="en-US" dirty="0"/>
              <a:t/>
            </a:r>
            <a:br>
              <a:rPr lang="en-US" dirty="0"/>
            </a:br>
            <a:r>
              <a:rPr lang="en-US" dirty="0">
                <a:solidFill>
                  <a:srgbClr val="000000"/>
                </a:solidFill>
                <a:latin typeface="Open Sans"/>
              </a:rPr>
              <a:t>The Crocodile you always may</a:t>
            </a:r>
            <a:r>
              <a:rPr lang="en-US" dirty="0"/>
              <a:t/>
            </a:r>
            <a:br>
              <a:rPr lang="en-US" dirty="0"/>
            </a:br>
            <a:r>
              <a:rPr lang="en-US" dirty="0">
                <a:solidFill>
                  <a:srgbClr val="000000"/>
                </a:solidFill>
                <a:latin typeface="Open Sans"/>
              </a:rPr>
              <a:t>Tell from the Hyena thus:</a:t>
            </a:r>
            <a:r>
              <a:rPr lang="en-US" dirty="0"/>
              <a:t/>
            </a:r>
            <a:br>
              <a:rPr lang="en-US" dirty="0"/>
            </a:br>
            <a:r>
              <a:rPr lang="en-US" dirty="0">
                <a:solidFill>
                  <a:srgbClr val="000000"/>
                </a:solidFill>
                <a:latin typeface="Open Sans"/>
              </a:rPr>
              <a:t>Hyenas come with merry smiles</a:t>
            </a:r>
            <a:r>
              <a:rPr lang="en-US" dirty="0" smtClean="0">
                <a:solidFill>
                  <a:srgbClr val="000000"/>
                </a:solidFill>
                <a:latin typeface="Open Sans"/>
              </a:rPr>
              <a:t>;</a:t>
            </a:r>
          </a:p>
          <a:p>
            <a:pPr fontAlgn="base"/>
            <a:r>
              <a:rPr lang="en-US" b="1" dirty="0"/>
              <a:t>Word meaning :</a:t>
            </a:r>
            <a:br>
              <a:rPr lang="en-US" b="1" dirty="0"/>
            </a:br>
            <a:r>
              <a:rPr lang="en-US" b="1" dirty="0"/>
              <a:t>Distinguish:</a:t>
            </a:r>
            <a:r>
              <a:rPr lang="en-US" dirty="0"/>
              <a:t> Differentiate</a:t>
            </a:r>
            <a:br>
              <a:rPr lang="en-US" dirty="0"/>
            </a:br>
            <a:r>
              <a:rPr lang="en-US" b="1" dirty="0"/>
              <a:t>Beast of Prey:</a:t>
            </a:r>
            <a:r>
              <a:rPr lang="en-US" dirty="0"/>
              <a:t> Any animals that hunts other animals for food</a:t>
            </a:r>
            <a:br>
              <a:rPr lang="en-US" dirty="0"/>
            </a:br>
            <a:r>
              <a:rPr lang="en-US" b="1" dirty="0"/>
              <a:t>Novice:</a:t>
            </a:r>
            <a:r>
              <a:rPr lang="en-US" dirty="0"/>
              <a:t> Someone new to a job</a:t>
            </a:r>
            <a:br>
              <a:rPr lang="en-US" dirty="0"/>
            </a:br>
            <a:r>
              <a:rPr lang="en-US" b="1" dirty="0"/>
              <a:t>Nonplus:</a:t>
            </a:r>
            <a:r>
              <a:rPr lang="en-US" dirty="0"/>
              <a:t> be confused</a:t>
            </a:r>
          </a:p>
          <a:p>
            <a:r>
              <a:rPr lang="en-US" dirty="0"/>
              <a:t/>
            </a:r>
            <a:br>
              <a:rPr lang="en-US" dirty="0"/>
            </a:br>
            <a:r>
              <a:rPr lang="en-US" b="1" dirty="0"/>
              <a:t>Literary Devices:</a:t>
            </a:r>
            <a:br>
              <a:rPr lang="en-US" b="1" dirty="0"/>
            </a:br>
            <a:r>
              <a:rPr lang="en-US" dirty="0"/>
              <a:t>Rhyme: Rhyme scheme </a:t>
            </a:r>
            <a:r>
              <a:rPr lang="en-US" dirty="0" err="1"/>
              <a:t>ababcc</a:t>
            </a:r>
            <a:r>
              <a:rPr lang="en-US" dirty="0"/>
              <a:t> is followed (prey-may, nonplus-thus, smiles-crocodiles)</a:t>
            </a:r>
            <a:r>
              <a:rPr lang="en-US" dirty="0"/>
              <a:t/>
            </a:r>
            <a:br>
              <a:rPr lang="en-US" dirty="0"/>
            </a:br>
            <a:r>
              <a:rPr lang="en-US" dirty="0"/>
              <a:t>Alliteration: use of consonant sound ‘n’ (novice-nonplus), use of ‘</a:t>
            </a:r>
            <a:r>
              <a:rPr lang="en-US" dirty="0" err="1"/>
              <a:t>th</a:t>
            </a:r>
            <a:r>
              <a:rPr lang="en-US" dirty="0"/>
              <a:t>’ sound (the-thus)</a:t>
            </a:r>
            <a:r>
              <a:rPr lang="en-US" dirty="0"/>
              <a:t/>
            </a:r>
            <a:br>
              <a:rPr lang="en-US" dirty="0"/>
            </a:br>
            <a:r>
              <a:rPr lang="en-US" dirty="0"/>
              <a:t>Enjambment: continuation of sentence to the next line (though to distinguish….might nonplus, The crocodile…..hyena thus)</a:t>
            </a:r>
            <a:endParaRPr lang="en-US" dirty="0"/>
          </a:p>
        </p:txBody>
      </p:sp>
    </p:spTree>
    <p:extLst>
      <p:ext uri="{BB962C8B-B14F-4D97-AF65-F5344CB8AC3E}">
        <p14:creationId xmlns:p14="http://schemas.microsoft.com/office/powerpoint/2010/main" val="3835728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hamele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0178" y="570842"/>
            <a:ext cx="2314575" cy="219075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736121" y="671278"/>
            <a:ext cx="6096000" cy="3139321"/>
          </a:xfrm>
          <a:prstGeom prst="rect">
            <a:avLst/>
          </a:prstGeom>
        </p:spPr>
        <p:txBody>
          <a:bodyPr>
            <a:spAutoFit/>
          </a:bodyPr>
          <a:lstStyle/>
          <a:p>
            <a:r>
              <a:rPr lang="en-US" dirty="0">
                <a:solidFill>
                  <a:srgbClr val="000000"/>
                </a:solidFill>
                <a:latin typeface="Open Sans"/>
              </a:rPr>
              <a:t>The true Chameleon is small,</a:t>
            </a:r>
            <a:r>
              <a:rPr lang="en-US" dirty="0"/>
              <a:t/>
            </a:r>
            <a:br>
              <a:rPr lang="en-US" dirty="0"/>
            </a:br>
            <a:r>
              <a:rPr lang="en-US" dirty="0">
                <a:solidFill>
                  <a:srgbClr val="000000"/>
                </a:solidFill>
                <a:latin typeface="Open Sans"/>
              </a:rPr>
              <a:t>A lizard sort of thing;</a:t>
            </a:r>
            <a:r>
              <a:rPr lang="en-US" dirty="0"/>
              <a:t/>
            </a:r>
            <a:br>
              <a:rPr lang="en-US" dirty="0"/>
            </a:br>
            <a:r>
              <a:rPr lang="en-US" dirty="0">
                <a:solidFill>
                  <a:srgbClr val="000000"/>
                </a:solidFill>
                <a:latin typeface="Open Sans"/>
              </a:rPr>
              <a:t>He hasn’t any ears at all,</a:t>
            </a:r>
            <a:r>
              <a:rPr lang="en-US" dirty="0"/>
              <a:t/>
            </a:r>
            <a:br>
              <a:rPr lang="en-US" dirty="0"/>
            </a:br>
            <a:r>
              <a:rPr lang="en-US" dirty="0">
                <a:solidFill>
                  <a:srgbClr val="000000"/>
                </a:solidFill>
                <a:latin typeface="Open Sans"/>
              </a:rPr>
              <a:t>And not a single wing.</a:t>
            </a:r>
            <a:r>
              <a:rPr lang="en-US" dirty="0"/>
              <a:t/>
            </a:r>
            <a:br>
              <a:rPr lang="en-US" dirty="0"/>
            </a:br>
            <a:r>
              <a:rPr lang="en-US" dirty="0">
                <a:solidFill>
                  <a:srgbClr val="000000"/>
                </a:solidFill>
                <a:latin typeface="Open Sans"/>
              </a:rPr>
              <a:t>If there is nothing on the tree,</a:t>
            </a:r>
            <a:r>
              <a:rPr lang="en-US" dirty="0"/>
              <a:t/>
            </a:r>
            <a:br>
              <a:rPr lang="en-US" dirty="0"/>
            </a:br>
            <a:r>
              <a:rPr lang="en-US" dirty="0" err="1">
                <a:solidFill>
                  <a:srgbClr val="000000"/>
                </a:solidFill>
                <a:latin typeface="Open Sans"/>
              </a:rPr>
              <a:t>’Tis</a:t>
            </a:r>
            <a:r>
              <a:rPr lang="en-US" dirty="0">
                <a:solidFill>
                  <a:srgbClr val="000000"/>
                </a:solidFill>
                <a:latin typeface="Open Sans"/>
              </a:rPr>
              <a:t> the chameleon you see</a:t>
            </a:r>
            <a:r>
              <a:rPr lang="en-US" dirty="0" smtClean="0">
                <a:solidFill>
                  <a:srgbClr val="000000"/>
                </a:solidFill>
                <a:latin typeface="Open Sans"/>
              </a:rPr>
              <a:t>.</a:t>
            </a:r>
          </a:p>
          <a:p>
            <a:r>
              <a:rPr lang="en-US" b="1" dirty="0"/>
              <a:t>Literary Devices :</a:t>
            </a:r>
            <a:br>
              <a:rPr lang="en-US" b="1" dirty="0"/>
            </a:br>
            <a:r>
              <a:rPr lang="en-US" dirty="0"/>
              <a:t>Rhyme: Rhyme scheme </a:t>
            </a:r>
            <a:r>
              <a:rPr lang="en-US" dirty="0" err="1"/>
              <a:t>ababcc</a:t>
            </a:r>
            <a:r>
              <a:rPr lang="en-US" dirty="0"/>
              <a:t> is followed (small-all, thing-wing, tree-see)</a:t>
            </a:r>
            <a:r>
              <a:rPr lang="en-US" dirty="0"/>
              <a:t/>
            </a:r>
            <a:br>
              <a:rPr lang="en-US" dirty="0"/>
            </a:br>
            <a:r>
              <a:rPr lang="en-US" dirty="0"/>
              <a:t>Alliteration: use of ‘h’ sound (he hasn’t)</a:t>
            </a:r>
            <a:r>
              <a:rPr lang="en-US" dirty="0"/>
              <a:t/>
            </a:r>
            <a:br>
              <a:rPr lang="en-US" dirty="0"/>
            </a:br>
            <a:r>
              <a:rPr lang="en-US" dirty="0"/>
              <a:t>Consonance: use of ‘g’ sound (single wing)</a:t>
            </a:r>
            <a:endParaRPr lang="en-US" dirty="0"/>
          </a:p>
        </p:txBody>
      </p:sp>
    </p:spTree>
    <p:extLst>
      <p:ext uri="{BB962C8B-B14F-4D97-AF65-F5344CB8AC3E}">
        <p14:creationId xmlns:p14="http://schemas.microsoft.com/office/powerpoint/2010/main" val="1137647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70828"/>
            <a:ext cx="6096000" cy="5909310"/>
          </a:xfrm>
          <a:prstGeom prst="rect">
            <a:avLst/>
          </a:prstGeom>
        </p:spPr>
        <p:txBody>
          <a:bodyPr>
            <a:spAutoFit/>
          </a:bodyPr>
          <a:lstStyle/>
          <a:p>
            <a:pPr fontAlgn="ctr"/>
            <a:r>
              <a:rPr lang="en-US" dirty="0">
                <a:solidFill>
                  <a:srgbClr val="001D35"/>
                </a:solidFill>
                <a:latin typeface="Google Sans"/>
              </a:rPr>
              <a:t>Carolyn Wells (1862-1942) was a prolific American author and poet known for her diverse body of work, including children's books, humorous verse, and mystery novels. She was particularly successful in the mystery genre, writing over 170 books in her lifetime. </a:t>
            </a:r>
            <a:endParaRPr lang="en-US" dirty="0">
              <a:solidFill>
                <a:srgbClr val="0B57D0"/>
              </a:solidFill>
              <a:latin typeface="Google Sans"/>
            </a:endParaRPr>
          </a:p>
          <a:p>
            <a:pPr fontAlgn="ctr"/>
            <a:r>
              <a:rPr lang="en-US" dirty="0">
                <a:solidFill>
                  <a:srgbClr val="001D35"/>
                </a:solidFill>
                <a:latin typeface="Google Sans"/>
              </a:rPr>
              <a:t>Wells was born in Rahway, New Jersey, and faced personal challenges including partial deafness from scarlet fever. Despite this, she pursued her passion for writing, contributing to small literary magazines before gaining recognition for her work. </a:t>
            </a:r>
            <a:endParaRPr lang="en-US" dirty="0">
              <a:solidFill>
                <a:srgbClr val="0B57D0"/>
              </a:solidFill>
              <a:latin typeface="Google Sans"/>
            </a:endParaRPr>
          </a:p>
          <a:p>
            <a:pPr fontAlgn="ctr"/>
            <a:r>
              <a:rPr lang="en-US" dirty="0">
                <a:solidFill>
                  <a:srgbClr val="001D35"/>
                </a:solidFill>
                <a:latin typeface="Google Sans"/>
              </a:rPr>
              <a:t>Her early career focused on children's literature, humorous verse, and poetry. She is remembered for collections like "A Nonsense Anthology" (1902) and "The Book of Humorous Verse" (1920). Later, she became captivated by mystery novels and shifted her focus to that genre. Some of her notable mystery works include "The Gold Bag" (1911) and "Vicky Van" (1918). </a:t>
            </a:r>
            <a:endParaRPr lang="en-US" dirty="0">
              <a:solidFill>
                <a:srgbClr val="0B57D0"/>
              </a:solidFill>
              <a:latin typeface="Google Sans"/>
            </a:endParaRPr>
          </a:p>
          <a:p>
            <a:r>
              <a:rPr lang="en-US" dirty="0">
                <a:solidFill>
                  <a:srgbClr val="001D35"/>
                </a:solidFill>
                <a:latin typeface="Google Sans"/>
              </a:rPr>
              <a:t>Carolyn </a:t>
            </a:r>
            <a:r>
              <a:rPr lang="en-US" dirty="0" err="1">
                <a:solidFill>
                  <a:srgbClr val="001D35"/>
                </a:solidFill>
                <a:latin typeface="Google Sans"/>
              </a:rPr>
              <a:t>Wells's</a:t>
            </a:r>
            <a:r>
              <a:rPr lang="en-US" dirty="0">
                <a:solidFill>
                  <a:srgbClr val="001D35"/>
                </a:solidFill>
                <a:latin typeface="Google Sans"/>
              </a:rPr>
              <a:t> writing style was characterized by wit and cleverness, and she was a significant figure in American literature, leaving behind a legacy of over 170 published works. </a:t>
            </a:r>
            <a:endParaRPr lang="en-US" b="0" i="0" dirty="0">
              <a:solidFill>
                <a:srgbClr val="001D35"/>
              </a:solidFill>
              <a:effectLst/>
              <a:latin typeface="Google Sans"/>
            </a:endParaRPr>
          </a:p>
        </p:txBody>
      </p:sp>
      <p:sp>
        <p:nvSpPr>
          <p:cNvPr id="3" name="AutoShape 2" descr="Renna Media | Rahway native Carolyn Wells - Mystery Write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Carolyn Wells ..."/>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078" name="Picture 6" descr="Carolyn Wells - eBookTakeAway - free book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55114" y="562214"/>
            <a:ext cx="3513512" cy="4725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41114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185</Words>
  <Application>Microsoft Office PowerPoint</Application>
  <PresentationFormat>Widescreen</PresentationFormat>
  <Paragraphs>24</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Google Sans</vt:lpstr>
      <vt:lpstr>Open Sans</vt:lpstr>
      <vt:lpstr>Office Theme</vt:lpstr>
      <vt:lpstr>HOW TO TELL WILD ANIMALS BY CAROLYN WELLS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TELL WILD ANIMALS BY CAROLYN WELLS</dc:title>
  <dc:creator>Admin</dc:creator>
  <cp:lastModifiedBy>admin</cp:lastModifiedBy>
  <cp:revision>9</cp:revision>
  <dcterms:created xsi:type="dcterms:W3CDTF">2025-06-13T05:44:50Z</dcterms:created>
  <dcterms:modified xsi:type="dcterms:W3CDTF">2025-06-17T05:03:53Z</dcterms:modified>
</cp:coreProperties>
</file>