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2" r:id="rId2"/>
    <p:sldId id="314" r:id="rId3"/>
    <p:sldId id="306" r:id="rId4"/>
    <p:sldId id="304" r:id="rId5"/>
    <p:sldId id="313" r:id="rId6"/>
    <p:sldId id="256" r:id="rId7"/>
    <p:sldId id="258" r:id="rId8"/>
    <p:sldId id="319" r:id="rId9"/>
    <p:sldId id="318" r:id="rId10"/>
    <p:sldId id="260" r:id="rId11"/>
    <p:sldId id="262" r:id="rId12"/>
    <p:sldId id="278" r:id="rId13"/>
    <p:sldId id="279" r:id="rId14"/>
    <p:sldId id="280" r:id="rId15"/>
    <p:sldId id="266" r:id="rId16"/>
    <p:sldId id="270" r:id="rId17"/>
    <p:sldId id="317" r:id="rId18"/>
    <p:sldId id="316" r:id="rId19"/>
    <p:sldId id="315" r:id="rId20"/>
    <p:sldId id="293" r:id="rId21"/>
    <p:sldId id="299" r:id="rId22"/>
    <p:sldId id="307" r:id="rId23"/>
    <p:sldId id="305" r:id="rId24"/>
    <p:sldId id="308" r:id="rId25"/>
    <p:sldId id="309" r:id="rId26"/>
    <p:sldId id="311" r:id="rId27"/>
    <p:sldId id="310" r:id="rId28"/>
    <p:sldId id="312" r:id="rId29"/>
    <p:sldId id="301" r:id="rId30"/>
    <p:sldId id="295" r:id="rId31"/>
    <p:sldId id="281" r:id="rId32"/>
    <p:sldId id="282" r:id="rId33"/>
    <p:sldId id="291" r:id="rId34"/>
    <p:sldId id="287" r:id="rId35"/>
    <p:sldId id="283" r:id="rId36"/>
    <p:sldId id="289" r:id="rId37"/>
    <p:sldId id="284"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1CA05-661D-4C62-ABDF-73B905682CC1}" type="datetimeFigureOut">
              <a:rPr lang="en-US" smtClean="0"/>
              <a:pPr/>
              <a:t>8/11/2021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269DC-7A43-4CD8-A1C0-5CCCA340A445}" type="slidenum">
              <a:rPr lang="en-US" smtClean="0"/>
              <a:pPr/>
              <a:t>‹#›</a:t>
            </a:fld>
            <a:endParaRPr lang="en-US"/>
          </a:p>
        </p:txBody>
      </p:sp>
    </p:spTree>
    <p:extLst>
      <p:ext uri="{BB962C8B-B14F-4D97-AF65-F5344CB8AC3E}">
        <p14:creationId xmlns:p14="http://schemas.microsoft.com/office/powerpoint/2010/main" val="402289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4376D-1457-4BAB-9813-B4DB21935198}" type="slidenum">
              <a:rPr lang="en-US" smtClean="0"/>
              <a:pPr/>
              <a:t>20</a:t>
            </a:fld>
            <a:endParaRPr lang="en-US"/>
          </a:p>
        </p:txBody>
      </p:sp>
    </p:spTree>
    <p:extLst>
      <p:ext uri="{BB962C8B-B14F-4D97-AF65-F5344CB8AC3E}">
        <p14:creationId xmlns:p14="http://schemas.microsoft.com/office/powerpoint/2010/main" val="185487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1" y="685800"/>
            <a:ext cx="8458199" cy="923330"/>
          </a:xfrm>
          <a:prstGeom prst="rect">
            <a:avLst/>
          </a:prstGeom>
          <a:noFill/>
        </p:spPr>
        <p:txBody>
          <a:bodyPr wrap="squar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Interpretation of survey map</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304800" y="685800"/>
            <a:ext cx="8839200"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Interpretation of survey map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81000" y="2967335"/>
            <a:ext cx="9982200" cy="2585323"/>
          </a:xfrm>
          <a:prstGeom prst="rect">
            <a:avLst/>
          </a:prstGeom>
          <a:noFill/>
        </p:spPr>
        <p:txBody>
          <a:bodyPr wrap="square" lIns="91440" tIns="45720" rIns="91440" bIns="45720">
            <a:spAutoFit/>
          </a:bodyPr>
          <a:lstStyle/>
          <a:p>
            <a:pPr lvl="1"/>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GRID REFERENCE</a:t>
            </a:r>
          </a:p>
          <a:p>
            <a:pPr lvl="1"/>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SCALES</a:t>
            </a:r>
          </a:p>
          <a:p>
            <a:pPr lvl="1"/>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MEASURING AREA &amp; DISTANCE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3716990" y="1600200"/>
            <a:ext cx="17100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Part 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umbering System of Indian SOI Topographical Sheets"/>
          <p:cNvPicPr>
            <a:picLocks noChangeAspect="1" noChangeArrowheads="1"/>
          </p:cNvPicPr>
          <p:nvPr/>
        </p:nvPicPr>
        <p:blipFill>
          <a:blip r:embed="rId2"/>
          <a:srcRect/>
          <a:stretch>
            <a:fillRect/>
          </a:stretch>
        </p:blipFill>
        <p:spPr bwMode="auto">
          <a:xfrm>
            <a:off x="381000" y="381000"/>
            <a:ext cx="8153400" cy="6019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ndian Sheet numbering - Gyan Information Pedia"/>
          <p:cNvPicPr>
            <a:picLocks noChangeAspect="1" noChangeArrowheads="1"/>
          </p:cNvPicPr>
          <p:nvPr/>
        </p:nvPicPr>
        <p:blipFill>
          <a:blip r:embed="rId2"/>
          <a:srcRect/>
          <a:stretch>
            <a:fillRect/>
          </a:stretch>
        </p:blipFill>
        <p:spPr bwMode="auto">
          <a:xfrm>
            <a:off x="762000" y="533400"/>
            <a:ext cx="7239000" cy="5486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welcome\Documents\Zoom\2020-10-29 21.39.57 s.k. Nirmala Babu's Personal Meeting Room 4259266499\Whiteboard[2]-01.png"/>
          <p:cNvPicPr>
            <a:picLocks noChangeAspect="1" noChangeArrowheads="1"/>
          </p:cNvPicPr>
          <p:nvPr/>
        </p:nvPicPr>
        <p:blipFill>
          <a:blip r:embed="rId2"/>
          <a:srcRect/>
          <a:stretch>
            <a:fillRect/>
          </a:stretch>
        </p:blipFill>
        <p:spPr bwMode="auto">
          <a:xfrm>
            <a:off x="228600" y="0"/>
            <a:ext cx="8686800" cy="62579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welcome\Documents\Zoom\2020-10-29 21.39.57 s.k. Nirmala Babu's Personal Meeting Room 4259266499\Whiteboard[3]-01.png"/>
          <p:cNvPicPr>
            <a:picLocks noChangeAspect="1" noChangeArrowheads="1"/>
          </p:cNvPicPr>
          <p:nvPr/>
        </p:nvPicPr>
        <p:blipFill>
          <a:blip r:embed="rId2"/>
          <a:srcRect/>
          <a:stretch>
            <a:fillRect/>
          </a:stretch>
        </p:blipFill>
        <p:spPr bwMode="auto">
          <a:xfrm>
            <a:off x="0" y="228600"/>
            <a:ext cx="9144000" cy="6257925"/>
          </a:xfrm>
          <a:prstGeom prst="rect">
            <a:avLst/>
          </a:prstGeom>
          <a:noFill/>
        </p:spPr>
      </p:pic>
      <p:sp>
        <p:nvSpPr>
          <p:cNvPr id="3" name="TextBox 2"/>
          <p:cNvSpPr txBox="1"/>
          <p:nvPr/>
        </p:nvSpPr>
        <p:spPr>
          <a:xfrm>
            <a:off x="304800" y="5410200"/>
            <a:ext cx="1752600" cy="461665"/>
          </a:xfrm>
          <a:prstGeom prst="rect">
            <a:avLst/>
          </a:prstGeom>
          <a:noFill/>
        </p:spPr>
        <p:txBody>
          <a:bodyPr wrap="square" rtlCol="0">
            <a:spAutoFit/>
          </a:bodyPr>
          <a:lstStyle/>
          <a:p>
            <a:r>
              <a:rPr lang="en-US" sz="2400" dirty="0" smtClean="0">
                <a:solidFill>
                  <a:srgbClr val="92D050"/>
                </a:solidFill>
              </a:rPr>
              <a:t>NORTHINGS</a:t>
            </a:r>
            <a:endParaRPr lang="en-US" sz="2400" dirty="0">
              <a:solidFill>
                <a:srgbClr val="92D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welcome\Documents\Zoom\2020-10-29 21.39.57 s.k. Nirmala Babu's Personal Meeting Room 4259266499\Whiteboard[6]-02.png"/>
          <p:cNvPicPr>
            <a:picLocks noChangeAspect="1" noChangeArrowheads="1"/>
          </p:cNvPicPr>
          <p:nvPr/>
        </p:nvPicPr>
        <p:blipFill>
          <a:blip r:embed="rId2"/>
          <a:srcRect/>
          <a:stretch>
            <a:fillRect/>
          </a:stretch>
        </p:blipFill>
        <p:spPr bwMode="auto">
          <a:xfrm>
            <a:off x="0" y="152400"/>
            <a:ext cx="9677401" cy="6858000"/>
          </a:xfrm>
          <a:prstGeom prst="rect">
            <a:avLst/>
          </a:prstGeom>
          <a:noFill/>
        </p:spPr>
      </p:pic>
      <p:cxnSp>
        <p:nvCxnSpPr>
          <p:cNvPr id="4" name="Straight Connector 3"/>
          <p:cNvCxnSpPr/>
          <p:nvPr/>
        </p:nvCxnSpPr>
        <p:spPr>
          <a:xfrm rot="5400000">
            <a:off x="5143500" y="18669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753100" y="19431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400800" y="19812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010400" y="19812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43600" y="5181600"/>
            <a:ext cx="2209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19800" y="5791200"/>
            <a:ext cx="2133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43600" y="6324600"/>
            <a:ext cx="2362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beginners guide to grid references | OS GetOutside"/>
          <p:cNvPicPr>
            <a:picLocks noChangeAspect="1" noChangeArrowheads="1"/>
          </p:cNvPicPr>
          <p:nvPr/>
        </p:nvPicPr>
        <p:blipFill>
          <a:blip r:embed="rId2"/>
          <a:srcRect/>
          <a:stretch>
            <a:fillRect/>
          </a:stretch>
        </p:blipFill>
        <p:spPr bwMode="auto">
          <a:xfrm>
            <a:off x="381000" y="381000"/>
            <a:ext cx="8534400" cy="6172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aps &amp; Aerial Photographs - fishgeog"/>
          <p:cNvPicPr>
            <a:picLocks noChangeAspect="1" noChangeArrowheads="1"/>
          </p:cNvPicPr>
          <p:nvPr/>
        </p:nvPicPr>
        <p:blipFill>
          <a:blip r:embed="rId2"/>
          <a:srcRect/>
          <a:stretch>
            <a:fillRect/>
          </a:stretch>
        </p:blipFill>
        <p:spPr bwMode="auto">
          <a:xfrm>
            <a:off x="457200" y="609600"/>
            <a:ext cx="8382000" cy="5791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1800265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600"/>
            <a:ext cx="8153400" cy="5029200"/>
          </a:xfrm>
          <a:prstGeom prst="rect">
            <a:avLst/>
          </a:prstGeom>
        </p:spPr>
      </p:pic>
    </p:spTree>
    <p:extLst>
      <p:ext uri="{BB962C8B-B14F-4D97-AF65-F5344CB8AC3E}">
        <p14:creationId xmlns:p14="http://schemas.microsoft.com/office/powerpoint/2010/main" val="1471353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57250"/>
            <a:ext cx="8458200" cy="5143500"/>
          </a:xfrm>
          <a:prstGeom prst="rect">
            <a:avLst/>
          </a:prstGeom>
        </p:spPr>
      </p:pic>
    </p:spTree>
    <p:extLst>
      <p:ext uri="{BB962C8B-B14F-4D97-AF65-F5344CB8AC3E}">
        <p14:creationId xmlns:p14="http://schemas.microsoft.com/office/powerpoint/2010/main" val="4134870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ree Basic Types of Maps. What is a map? A map is a representation,  usually on a flat surface, of the features of an area of the Earth or a  portion of. -"/>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eo Skills 2 - Parts of a Map"/>
          <p:cNvPicPr>
            <a:picLocks noChangeAspect="1" noChangeArrowheads="1"/>
          </p:cNvPicPr>
          <p:nvPr/>
        </p:nvPicPr>
        <p:blipFill>
          <a:blip r:embed="rId3"/>
          <a:srcRect/>
          <a:stretch>
            <a:fillRect/>
          </a:stretch>
        </p:blipFill>
        <p:spPr bwMode="auto">
          <a:xfrm>
            <a:off x="838200" y="533400"/>
            <a:ext cx="7543800" cy="5715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What is the difference between these pictures? Every part of the model is  in true proportion to the life- size object. This reduction is the basis  for. - ppt download"/>
          <p:cNvPicPr>
            <a:picLocks noChangeAspect="1" noChangeArrowheads="1"/>
          </p:cNvPicPr>
          <p:nvPr/>
        </p:nvPicPr>
        <p:blipFill>
          <a:blip r:embed="rId2"/>
          <a:srcRect/>
          <a:stretch>
            <a:fillRect/>
          </a:stretch>
        </p:blipFill>
        <p:spPr bwMode="auto">
          <a:xfrm>
            <a:off x="228600" y="762000"/>
            <a:ext cx="8686800" cy="5867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What is scale?. - ppt download"/>
          <p:cNvPicPr>
            <a:picLocks noChangeAspect="1" noChangeArrowheads="1"/>
          </p:cNvPicPr>
          <p:nvPr/>
        </p:nvPicPr>
        <p:blipFill>
          <a:blip r:embed="rId2"/>
          <a:srcRect/>
          <a:stretch>
            <a:fillRect/>
          </a:stretch>
        </p:blipFill>
        <p:spPr bwMode="auto">
          <a:xfrm>
            <a:off x="304800" y="457200"/>
            <a:ext cx="8610600" cy="6172200"/>
          </a:xfrm>
          <a:prstGeom prst="rect">
            <a:avLst/>
          </a:prstGeom>
          <a:noFill/>
        </p:spPr>
      </p:pic>
    </p:spTree>
    <p:extLst>
      <p:ext uri="{BB962C8B-B14F-4D97-AF65-F5344CB8AC3E}">
        <p14:creationId xmlns:p14="http://schemas.microsoft.com/office/powerpoint/2010/main" val="3586838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Projections and Map Scales"/>
          <p:cNvPicPr>
            <a:picLocks noChangeAspect="1" noChangeArrowheads="1"/>
          </p:cNvPicPr>
          <p:nvPr/>
        </p:nvPicPr>
        <p:blipFill>
          <a:blip r:embed="rId2"/>
          <a:srcRect/>
          <a:stretch>
            <a:fillRect/>
          </a:stretch>
        </p:blipFill>
        <p:spPr bwMode="auto">
          <a:xfrm>
            <a:off x="381000" y="381000"/>
            <a:ext cx="8382000" cy="6324600"/>
          </a:xfrm>
          <a:prstGeom prst="rect">
            <a:avLst/>
          </a:prstGeom>
          <a:noFill/>
        </p:spPr>
      </p:pic>
    </p:spTree>
    <p:extLst>
      <p:ext uri="{BB962C8B-B14F-4D97-AF65-F5344CB8AC3E}">
        <p14:creationId xmlns:p14="http://schemas.microsoft.com/office/powerpoint/2010/main" val="1037185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3962400" cy="5262979"/>
          </a:xfrm>
          <a:prstGeom prst="rect">
            <a:avLst/>
          </a:prstGeom>
        </p:spPr>
        <p:txBody>
          <a:bodyPr wrap="square">
            <a:spAutoFit/>
          </a:bodyPr>
          <a:lstStyle/>
          <a:p>
            <a:r>
              <a:rPr lang="en-US" sz="2400" dirty="0" smtClean="0">
                <a:solidFill>
                  <a:srgbClr val="FF0000"/>
                </a:solidFill>
                <a:latin typeface="Comic Sans MS" pitchFamily="66" charset="0"/>
              </a:rPr>
              <a:t>VERBAL SCALE/</a:t>
            </a:r>
          </a:p>
          <a:p>
            <a:r>
              <a:rPr lang="en-US" sz="2400" dirty="0" smtClean="0">
                <a:solidFill>
                  <a:srgbClr val="FF0000"/>
                </a:solidFill>
                <a:latin typeface="Comic Sans MS" pitchFamily="66" charset="0"/>
              </a:rPr>
              <a:t>STATEMENT SCALE</a:t>
            </a:r>
          </a:p>
          <a:p>
            <a:endParaRPr lang="en-US" sz="2400" dirty="0" smtClean="0">
              <a:latin typeface="Comic Sans MS" pitchFamily="66" charset="0"/>
            </a:endParaRPr>
          </a:p>
          <a:p>
            <a:r>
              <a:rPr lang="en-US" sz="2400" dirty="0" smtClean="0">
                <a:latin typeface="Comic Sans MS" pitchFamily="66" charset="0"/>
              </a:rPr>
              <a:t>A verbal scale expresses the relationship between distance on the map and distance on </a:t>
            </a:r>
            <a:r>
              <a:rPr lang="en-US" sz="2400" smtClean="0">
                <a:latin typeface="Comic Sans MS" pitchFamily="66" charset="0"/>
              </a:rPr>
              <a:t>the actual ground</a:t>
            </a:r>
            <a:r>
              <a:rPr lang="en-US" sz="2400" dirty="0" smtClean="0">
                <a:latin typeface="Comic Sans MS" pitchFamily="66" charset="0"/>
              </a:rPr>
              <a:t>. </a:t>
            </a:r>
          </a:p>
          <a:p>
            <a:endParaRPr lang="en-US" sz="2400" dirty="0" smtClean="0">
              <a:latin typeface="Comic Sans MS" pitchFamily="66" charset="0"/>
            </a:endParaRPr>
          </a:p>
          <a:p>
            <a:r>
              <a:rPr lang="en-US" sz="2400" dirty="0" smtClean="0">
                <a:latin typeface="Comic Sans MS" pitchFamily="66" charset="0"/>
              </a:rPr>
              <a:t>for example,’1’cetimeter represents 5 kilometers</a:t>
            </a:r>
          </a:p>
          <a:p>
            <a:r>
              <a:rPr lang="en-US" sz="2400" dirty="0" smtClean="0">
                <a:latin typeface="Comic Sans MS" pitchFamily="66" charset="0"/>
              </a:rPr>
              <a:t>’means that 1 cm on the map represents 5 km on the actual ground.</a:t>
            </a:r>
            <a:endParaRPr lang="en-US" sz="2400" dirty="0">
              <a:latin typeface="Comic Sans MS" pitchFamily="66" charset="0"/>
            </a:endParaRPr>
          </a:p>
        </p:txBody>
      </p:sp>
      <p:pic>
        <p:nvPicPr>
          <p:cNvPr id="10242" name="Picture 2" descr="Why Not?????. Section 3.2 Mapping Earth's Surface Objectives ..."/>
          <p:cNvPicPr>
            <a:picLocks noChangeAspect="1" noChangeArrowheads="1"/>
          </p:cNvPicPr>
          <p:nvPr/>
        </p:nvPicPr>
        <p:blipFill>
          <a:blip r:embed="rId2"/>
          <a:srcRect/>
          <a:stretch>
            <a:fillRect/>
          </a:stretch>
        </p:blipFill>
        <p:spPr bwMode="auto">
          <a:xfrm>
            <a:off x="4572000" y="609601"/>
            <a:ext cx="4343400" cy="5105400"/>
          </a:xfrm>
          <a:prstGeom prst="rect">
            <a:avLst/>
          </a:prstGeom>
          <a:noFill/>
        </p:spPr>
      </p:pic>
    </p:spTree>
    <p:extLst>
      <p:ext uri="{BB962C8B-B14F-4D97-AF65-F5344CB8AC3E}">
        <p14:creationId xmlns:p14="http://schemas.microsoft.com/office/powerpoint/2010/main" val="162854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CSE Solutions for Class 7 Geography Voyage - Scale and Distance ..."/>
          <p:cNvPicPr>
            <a:picLocks noChangeAspect="1" noChangeArrowheads="1"/>
          </p:cNvPicPr>
          <p:nvPr/>
        </p:nvPicPr>
        <p:blipFill>
          <a:blip r:embed="rId2"/>
          <a:srcRect/>
          <a:stretch>
            <a:fillRect/>
          </a:stretch>
        </p:blipFill>
        <p:spPr bwMode="auto">
          <a:xfrm>
            <a:off x="609600" y="457200"/>
            <a:ext cx="8077200" cy="5410200"/>
          </a:xfrm>
          <a:prstGeom prst="rect">
            <a:avLst/>
          </a:prstGeom>
          <a:noFill/>
        </p:spPr>
      </p:pic>
    </p:spTree>
    <p:extLst>
      <p:ext uri="{BB962C8B-B14F-4D97-AF65-F5344CB8AC3E}">
        <p14:creationId xmlns:p14="http://schemas.microsoft.com/office/powerpoint/2010/main" val="3976243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0"/>
            <a:ext cx="8382000" cy="4154984"/>
          </a:xfrm>
          <a:prstGeom prst="rect">
            <a:avLst/>
          </a:prstGeom>
        </p:spPr>
        <p:txBody>
          <a:bodyPr wrap="square">
            <a:spAutoFit/>
          </a:bodyPr>
          <a:lstStyle/>
          <a:p>
            <a:r>
              <a:rPr lang="en-US" sz="2400" i="1" dirty="0" smtClean="0">
                <a:solidFill>
                  <a:srgbClr val="FF0000"/>
                </a:solidFill>
                <a:latin typeface="Comic Sans MS" pitchFamily="66" charset="0"/>
              </a:rPr>
              <a:t>A representative fraction indicates ratio between the number of units on the map to the number of units on the ground.</a:t>
            </a:r>
            <a:endParaRPr lang="en-US" sz="2400" dirty="0" smtClean="0">
              <a:solidFill>
                <a:srgbClr val="FF0000"/>
              </a:solidFill>
              <a:latin typeface="Comic Sans MS" pitchFamily="66" charset="0"/>
            </a:endParaRPr>
          </a:p>
          <a:p>
            <a:endParaRPr lang="en-US" sz="2400" dirty="0" smtClean="0">
              <a:latin typeface="Comic Sans MS" pitchFamily="66" charset="0"/>
            </a:endParaRPr>
          </a:p>
          <a:p>
            <a:r>
              <a:rPr lang="en-US" sz="2400" dirty="0" smtClean="0">
                <a:latin typeface="Comic Sans MS" pitchFamily="66" charset="0"/>
              </a:rPr>
              <a:t>Representative fractions are a unit-less relation between one “unit” on the map and how ever many “units” of the same type on the ground. </a:t>
            </a:r>
          </a:p>
          <a:p>
            <a:endParaRPr lang="en-US" sz="2400" dirty="0" smtClean="0">
              <a:latin typeface="Comic Sans MS" pitchFamily="66" charset="0"/>
            </a:endParaRPr>
          </a:p>
          <a:p>
            <a:r>
              <a:rPr lang="en-US" sz="2400" dirty="0" smtClean="0">
                <a:latin typeface="Comic Sans MS" pitchFamily="66" charset="0"/>
              </a:rPr>
              <a:t>An RF of 1:24,000 means one inch on the map equals 24,000 inches on the ground and one centimeter on the map equals 24,000 centimeters on the ground.</a:t>
            </a:r>
            <a:endParaRPr lang="en-US" sz="2400" dirty="0">
              <a:latin typeface="Comic Sans MS" pitchFamily="66" charset="0"/>
            </a:endParaRPr>
          </a:p>
        </p:txBody>
      </p:sp>
      <p:sp>
        <p:nvSpPr>
          <p:cNvPr id="3" name="Rectangle 2"/>
          <p:cNvSpPr/>
          <p:nvPr/>
        </p:nvSpPr>
        <p:spPr>
          <a:xfrm>
            <a:off x="533401" y="457200"/>
            <a:ext cx="84582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REPRESENTATIVE FRACTION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02328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1"/>
            <a:ext cx="6324600" cy="56323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atin typeface="Comic Sans MS" pitchFamily="66" charset="0"/>
              </a:rPr>
              <a:t>GRAPHIC OR LINEAR SCALE</a:t>
            </a:r>
          </a:p>
          <a:p>
            <a:endParaRPr lang="en-US" sz="2400" dirty="0" smtClean="0">
              <a:latin typeface="Comic Sans MS" pitchFamily="66" charset="0"/>
            </a:endParaRPr>
          </a:p>
          <a:p>
            <a:r>
              <a:rPr lang="en-US" sz="2400" dirty="0" smtClean="0">
                <a:latin typeface="Comic Sans MS" pitchFamily="66" charset="0"/>
              </a:rPr>
              <a:t>A graphic scale visually expresses the scale of the map. It consists of</a:t>
            </a:r>
          </a:p>
          <a:p>
            <a:r>
              <a:rPr lang="en-US" sz="2400" dirty="0" smtClean="0">
                <a:latin typeface="Comic Sans MS" pitchFamily="66" charset="0"/>
              </a:rPr>
              <a:t>horizontal line with equal division marked on it. The length of each unit shows</a:t>
            </a:r>
          </a:p>
          <a:p>
            <a:r>
              <a:rPr lang="en-US" sz="2400" dirty="0" smtClean="0">
                <a:latin typeface="Comic Sans MS" pitchFamily="66" charset="0"/>
              </a:rPr>
              <a:t>how many kilometers or mile each unit is equal to on the ground. </a:t>
            </a:r>
          </a:p>
          <a:p>
            <a:r>
              <a:rPr lang="en-US" sz="2400" b="1" dirty="0" smtClean="0">
                <a:solidFill>
                  <a:srgbClr val="FF0000"/>
                </a:solidFill>
                <a:latin typeface="Comic Sans MS" pitchFamily="66" charset="0"/>
              </a:rPr>
              <a:t>The graphic scale has two parts</a:t>
            </a:r>
            <a:r>
              <a:rPr lang="en-US" sz="2400" b="1" dirty="0" smtClean="0">
                <a:latin typeface="Comic Sans MS" pitchFamily="66" charset="0"/>
              </a:rPr>
              <a:t>. </a:t>
            </a:r>
          </a:p>
          <a:p>
            <a:r>
              <a:rPr lang="en-US" sz="2400" dirty="0" smtClean="0">
                <a:latin typeface="Comic Sans MS" pitchFamily="66" charset="0"/>
              </a:rPr>
              <a:t>The part of the right of the zero is called the </a:t>
            </a:r>
            <a:r>
              <a:rPr lang="en-US" sz="2400" dirty="0" smtClean="0">
                <a:solidFill>
                  <a:srgbClr val="FF0000"/>
                </a:solidFill>
                <a:latin typeface="Comic Sans MS" pitchFamily="66" charset="0"/>
              </a:rPr>
              <a:t>primary scale</a:t>
            </a:r>
            <a:r>
              <a:rPr lang="en-US" sz="2400" dirty="0" smtClean="0">
                <a:latin typeface="Comic Sans MS" pitchFamily="66" charset="0"/>
              </a:rPr>
              <a:t>, it shows the full units of measure (for example, kilometers or miles) </a:t>
            </a:r>
          </a:p>
          <a:p>
            <a:r>
              <a:rPr lang="en-US" sz="2400" dirty="0" smtClean="0">
                <a:latin typeface="Comic Sans MS" pitchFamily="66" charset="0"/>
              </a:rPr>
              <a:t>The part to the left of the zero is called the </a:t>
            </a:r>
            <a:r>
              <a:rPr lang="en-US" sz="2400" dirty="0" smtClean="0">
                <a:solidFill>
                  <a:srgbClr val="FF0000"/>
                </a:solidFill>
                <a:latin typeface="Comic Sans MS" pitchFamily="66" charset="0"/>
              </a:rPr>
              <a:t>extension scale</a:t>
            </a:r>
            <a:endParaRPr lang="en-US" sz="2400" dirty="0">
              <a:solidFill>
                <a:srgbClr val="FF0000"/>
              </a:solidFill>
              <a:latin typeface="Comic Sans MS" pitchFamily="66" charset="0"/>
            </a:endParaRPr>
          </a:p>
        </p:txBody>
      </p:sp>
      <p:pic>
        <p:nvPicPr>
          <p:cNvPr id="3" name="Picture 2" descr="Scale and distance calculations - Geography Grade 8 - OpenStax CNX"/>
          <p:cNvPicPr>
            <a:picLocks noChangeAspect="1" noChangeArrowheads="1"/>
          </p:cNvPicPr>
          <p:nvPr/>
        </p:nvPicPr>
        <p:blipFill>
          <a:blip r:embed="rId2"/>
          <a:srcRect/>
          <a:stretch>
            <a:fillRect/>
          </a:stretch>
        </p:blipFill>
        <p:spPr bwMode="auto">
          <a:xfrm>
            <a:off x="6629400" y="2057400"/>
            <a:ext cx="2362200" cy="3095625"/>
          </a:xfrm>
          <a:prstGeom prst="rect">
            <a:avLst/>
          </a:prstGeom>
          <a:noFill/>
        </p:spPr>
      </p:pic>
    </p:spTree>
    <p:extLst>
      <p:ext uri="{BB962C8B-B14F-4D97-AF65-F5344CB8AC3E}">
        <p14:creationId xmlns:p14="http://schemas.microsoft.com/office/powerpoint/2010/main" val="1972773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ocation, Location, Location Understanding Maps - ppt video online ..."/>
          <p:cNvPicPr>
            <a:picLocks noChangeAspect="1" noChangeArrowheads="1"/>
          </p:cNvPicPr>
          <p:nvPr/>
        </p:nvPicPr>
        <p:blipFill>
          <a:blip r:embed="rId2"/>
          <a:srcRect/>
          <a:stretch>
            <a:fillRect/>
          </a:stretch>
        </p:blipFill>
        <p:spPr bwMode="auto">
          <a:xfrm>
            <a:off x="228600" y="304800"/>
            <a:ext cx="8686800" cy="5943600"/>
          </a:xfrm>
          <a:prstGeom prst="rect">
            <a:avLst/>
          </a:prstGeom>
          <a:noFill/>
        </p:spPr>
      </p:pic>
    </p:spTree>
    <p:extLst>
      <p:ext uri="{BB962C8B-B14F-4D97-AF65-F5344CB8AC3E}">
        <p14:creationId xmlns:p14="http://schemas.microsoft.com/office/powerpoint/2010/main" val="4025406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CSE Solutions for Class 10 Geography - Map Study: Interpretation and Topographical  Maps - A Plus Topper"/>
          <p:cNvPicPr>
            <a:picLocks noChangeAspect="1" noChangeArrowheads="1"/>
          </p:cNvPicPr>
          <p:nvPr/>
        </p:nvPicPr>
        <p:blipFill>
          <a:blip r:embed="rId2"/>
          <a:srcRect/>
          <a:stretch>
            <a:fillRect/>
          </a:stretch>
        </p:blipFill>
        <p:spPr bwMode="auto">
          <a:xfrm>
            <a:off x="304800" y="1676400"/>
            <a:ext cx="8077200" cy="4800600"/>
          </a:xfrm>
          <a:prstGeom prst="rect">
            <a:avLst/>
          </a:prstGeom>
          <a:noFill/>
        </p:spPr>
      </p:pic>
      <p:sp>
        <p:nvSpPr>
          <p:cNvPr id="3" name="TextBox 2"/>
          <p:cNvSpPr txBox="1"/>
          <p:nvPr/>
        </p:nvSpPr>
        <p:spPr>
          <a:xfrm>
            <a:off x="838200" y="228600"/>
            <a:ext cx="7765011" cy="523220"/>
          </a:xfrm>
          <a:prstGeom prst="rect">
            <a:avLst/>
          </a:prstGeom>
          <a:noFill/>
        </p:spPr>
        <p:txBody>
          <a:bodyPr wrap="square" rtlCol="0">
            <a:spAutoFit/>
          </a:bodyPr>
          <a:lstStyle/>
          <a:p>
            <a:r>
              <a:rPr lang="en-US" sz="2800" b="1" dirty="0" smtClean="0">
                <a:solidFill>
                  <a:srgbClr val="FF0000"/>
                </a:solidFill>
              </a:rPr>
              <a:t>CONVERSION OF STATEMENT SCALE INTO RF SCALE</a:t>
            </a:r>
            <a:endParaRPr lang="en-US" sz="2800" b="1" dirty="0">
              <a:solidFill>
                <a:srgbClr val="FF0000"/>
              </a:solidFill>
            </a:endParaRPr>
          </a:p>
        </p:txBody>
      </p:sp>
      <p:sp>
        <p:nvSpPr>
          <p:cNvPr id="4" name="TextBox 3"/>
          <p:cNvSpPr txBox="1"/>
          <p:nvPr/>
        </p:nvSpPr>
        <p:spPr>
          <a:xfrm>
            <a:off x="152400" y="914400"/>
            <a:ext cx="8686800" cy="461665"/>
          </a:xfrm>
          <a:prstGeom prst="rect">
            <a:avLst/>
          </a:prstGeom>
          <a:noFill/>
        </p:spPr>
        <p:txBody>
          <a:bodyPr wrap="square" rtlCol="0">
            <a:spAutoFit/>
          </a:bodyPr>
          <a:lstStyle/>
          <a:p>
            <a:r>
              <a:rPr lang="en-US" sz="2400" dirty="0" smtClean="0">
                <a:solidFill>
                  <a:srgbClr val="FF0000"/>
                </a:solidFill>
              </a:rPr>
              <a:t>Ex 1 - CONVERT THE STATEMENT scale  2CM TO 1KM INTO RF SCALE</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ypes of Map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3693319"/>
          </a:xfrm>
          <a:prstGeom prst="rect">
            <a:avLst/>
          </a:prstGeom>
        </p:spPr>
        <p:txBody>
          <a:bodyPr wrap="square">
            <a:spAutoFit/>
          </a:bodyPr>
          <a:lstStyle/>
          <a:p>
            <a:r>
              <a:rPr lang="en-US" sz="2400" b="1" dirty="0" smtClean="0">
                <a:solidFill>
                  <a:srgbClr val="FF0000"/>
                </a:solidFill>
                <a:latin typeface="Comic Sans MS" pitchFamily="66" charset="0"/>
              </a:rPr>
              <a:t>Calculation of Area</a:t>
            </a:r>
          </a:p>
          <a:p>
            <a:r>
              <a:rPr lang="en-US" b="1" dirty="0" smtClean="0">
                <a:latin typeface="Comic Sans MS" pitchFamily="66" charset="0"/>
              </a:rPr>
              <a:t/>
            </a:r>
            <a:br>
              <a:rPr lang="en-US" b="1" dirty="0" smtClean="0">
                <a:latin typeface="Comic Sans MS" pitchFamily="66" charset="0"/>
              </a:rPr>
            </a:br>
            <a:r>
              <a:rPr lang="en-US" sz="2400" b="1" dirty="0" smtClean="0">
                <a:latin typeface="Comic Sans MS" pitchFamily="66" charset="0"/>
              </a:rPr>
              <a:t>•</a:t>
            </a:r>
            <a:r>
              <a:rPr lang="en-US" sz="2400" dirty="0" smtClean="0">
                <a:latin typeface="Comic Sans MS" pitchFamily="66" charset="0"/>
              </a:rPr>
              <a:t>Area= Length x Breadth </a:t>
            </a:r>
            <a:br>
              <a:rPr lang="en-US" sz="2400" dirty="0" smtClean="0">
                <a:latin typeface="Comic Sans MS" pitchFamily="66" charset="0"/>
              </a:rPr>
            </a:br>
            <a:r>
              <a:rPr lang="en-US" sz="2400" dirty="0" smtClean="0">
                <a:latin typeface="Comic Sans MS" pitchFamily="66" charset="0"/>
              </a:rPr>
              <a:t>•In </a:t>
            </a:r>
            <a:r>
              <a:rPr lang="en-US" sz="2400" dirty="0" err="1" smtClean="0">
                <a:latin typeface="Comic Sans MS" pitchFamily="66" charset="0"/>
              </a:rPr>
              <a:t>topo</a:t>
            </a:r>
            <a:r>
              <a:rPr lang="en-US" sz="2400" dirty="0" smtClean="0">
                <a:latin typeface="Comic Sans MS" pitchFamily="66" charset="0"/>
              </a:rPr>
              <a:t> maps, each grid (square) 2cm X 2cm or</a:t>
            </a:r>
          </a:p>
          <a:p>
            <a:r>
              <a:rPr lang="en-US" sz="2400" dirty="0" smtClean="0">
                <a:latin typeface="Comic Sans MS" pitchFamily="66" charset="0"/>
              </a:rPr>
              <a:t>            1 km to 1 km as per the scale 2 cm=1 km </a:t>
            </a:r>
            <a:br>
              <a:rPr lang="en-US" sz="2400" dirty="0" smtClean="0">
                <a:latin typeface="Comic Sans MS" pitchFamily="66" charset="0"/>
              </a:rPr>
            </a:br>
            <a:r>
              <a:rPr lang="en-US" sz="2400" dirty="0" smtClean="0">
                <a:latin typeface="Comic Sans MS" pitchFamily="66" charset="0"/>
              </a:rPr>
              <a:t>•Therefore , area of each square is 4 sq cm (on the map)</a:t>
            </a:r>
          </a:p>
          <a:p>
            <a:r>
              <a:rPr lang="en-US" sz="2400" dirty="0" smtClean="0">
                <a:latin typeface="Comic Sans MS" pitchFamily="66" charset="0"/>
              </a:rPr>
              <a:t>   = 1 sq km (on the ground) </a:t>
            </a:r>
            <a:br>
              <a:rPr lang="en-US" sz="2400" dirty="0" smtClean="0">
                <a:latin typeface="Comic Sans MS" pitchFamily="66" charset="0"/>
              </a:rPr>
            </a:br>
            <a:r>
              <a:rPr lang="en-US" sz="2400" dirty="0" smtClean="0">
                <a:latin typeface="Comic Sans MS" pitchFamily="66" charset="0"/>
              </a:rPr>
              <a:t> In </a:t>
            </a:r>
            <a:r>
              <a:rPr lang="en-US" sz="2400" dirty="0" err="1" smtClean="0">
                <a:latin typeface="Comic Sans MS" pitchFamily="66" charset="0"/>
              </a:rPr>
              <a:t>metres</a:t>
            </a:r>
            <a:r>
              <a:rPr lang="en-US" sz="2400" dirty="0" smtClean="0">
                <a:latin typeface="Comic Sans MS" pitchFamily="66" charset="0"/>
              </a:rPr>
              <a:t>, this can be expressed as </a:t>
            </a:r>
            <a:br>
              <a:rPr lang="en-US" sz="2400" dirty="0" smtClean="0">
                <a:latin typeface="Comic Sans MS" pitchFamily="66" charset="0"/>
              </a:rPr>
            </a:br>
            <a:r>
              <a:rPr lang="en-US" sz="2400" dirty="0" smtClean="0">
                <a:latin typeface="Comic Sans MS" pitchFamily="66" charset="0"/>
              </a:rPr>
              <a:t> Area of each square (i.e. 4 sq cm) = 1000 X 1000 </a:t>
            </a:r>
            <a:br>
              <a:rPr lang="en-US" sz="2400" dirty="0" smtClean="0">
                <a:latin typeface="Comic Sans MS" pitchFamily="66" charset="0"/>
              </a:rPr>
            </a:br>
            <a:r>
              <a:rPr lang="en-US" sz="2400" dirty="0" smtClean="0">
                <a:latin typeface="Comic Sans MS" pitchFamily="66" charset="0"/>
              </a:rPr>
              <a:t>  or 1,000,000 sq m.  </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welcome\Documents\Zoom\2020-10-30 20.38.40 s.k. Nirmala Babu's Personal Meeting Room 4259266499\Whiteboard[1]-01.png"/>
          <p:cNvPicPr>
            <a:picLocks noChangeAspect="1" noChangeArrowheads="1"/>
          </p:cNvPicPr>
          <p:nvPr/>
        </p:nvPicPr>
        <p:blipFill>
          <a:blip r:embed="rId2"/>
          <a:srcRect/>
          <a:stretch>
            <a:fillRect/>
          </a:stretch>
        </p:blipFill>
        <p:spPr bwMode="auto">
          <a:xfrm>
            <a:off x="0" y="0"/>
            <a:ext cx="8991600" cy="6705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welcome\Documents\Zoom\2020-10-30 20.38.40 s.k. Nirmala Babu's Personal Meeting Room 4259266499\Whiteboard[2]-02.png"/>
          <p:cNvPicPr>
            <a:picLocks noChangeAspect="1" noChangeArrowheads="1"/>
          </p:cNvPicPr>
          <p:nvPr/>
        </p:nvPicPr>
        <p:blipFill>
          <a:blip r:embed="rId2"/>
          <a:srcRect/>
          <a:stretch>
            <a:fillRect/>
          </a:stretch>
        </p:blipFill>
        <p:spPr bwMode="auto">
          <a:xfrm>
            <a:off x="-5861" y="335207"/>
            <a:ext cx="8610600" cy="62579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Geography Skills: Sc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Geography Skills: Sc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Learn Geography - How to use Map Scale in Maps? - YouTube"/>
          <p:cNvPicPr>
            <a:picLocks noChangeAspect="1" noChangeArrowheads="1"/>
          </p:cNvPicPr>
          <p:nvPr/>
        </p:nvPicPr>
        <p:blipFill>
          <a:blip r:embed="rId2"/>
          <a:srcRect/>
          <a:stretch>
            <a:fillRect/>
          </a:stretch>
        </p:blipFill>
        <p:spPr bwMode="auto">
          <a:xfrm>
            <a:off x="304800" y="457200"/>
            <a:ext cx="8686800" cy="6172201"/>
          </a:xfrm>
          <a:prstGeom prst="rect">
            <a:avLst/>
          </a:prstGeom>
          <a:noFill/>
        </p:spPr>
      </p:pic>
      <p:pic>
        <p:nvPicPr>
          <p:cNvPr id="5" name="Picture 6" descr="Learn Geography - How to use Map Scale in Maps? - YouTube"/>
          <p:cNvPicPr>
            <a:picLocks noChangeAspect="1" noChangeArrowheads="1"/>
          </p:cNvPicPr>
          <p:nvPr/>
        </p:nvPicPr>
        <p:blipFill>
          <a:blip r:embed="rId2"/>
          <a:srcRect/>
          <a:stretch>
            <a:fillRect/>
          </a:stretch>
        </p:blipFill>
        <p:spPr bwMode="auto">
          <a:xfrm>
            <a:off x="457200" y="457200"/>
            <a:ext cx="8686800" cy="617220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457200"/>
            <a:ext cx="4876800" cy="7017306"/>
          </a:xfrm>
          <a:prstGeom prst="rect">
            <a:avLst/>
          </a:prstGeom>
        </p:spPr>
        <p:txBody>
          <a:bodyPr wrap="square">
            <a:spAutoFit/>
          </a:bodyPr>
          <a:lstStyle/>
          <a:p>
            <a:r>
              <a:rPr lang="en-US" sz="2000" b="1" dirty="0" smtClean="0">
                <a:solidFill>
                  <a:srgbClr val="FF0000"/>
                </a:solidFill>
                <a:latin typeface="Comic Sans MS" pitchFamily="66" charset="0"/>
              </a:rPr>
              <a:t>Method</a:t>
            </a:r>
            <a:r>
              <a:rPr lang="en-US" sz="2000" dirty="0" smtClean="0">
                <a:solidFill>
                  <a:srgbClr val="FF0000"/>
                </a:solidFill>
                <a:latin typeface="Comic Sans MS" pitchFamily="66" charset="0"/>
              </a:rPr>
              <a:t> </a:t>
            </a:r>
            <a:r>
              <a:rPr lang="en-US" sz="2000" b="1" dirty="0" smtClean="0">
                <a:solidFill>
                  <a:srgbClr val="FF0000"/>
                </a:solidFill>
                <a:latin typeface="Comic Sans MS" pitchFamily="66" charset="0"/>
              </a:rPr>
              <a:t>1 - Measure a Straight Line Map Distance</a:t>
            </a:r>
            <a:r>
              <a:rPr lang="en-US" sz="2000" dirty="0" smtClean="0">
                <a:latin typeface="Comic Sans MS" pitchFamily="66" charset="0"/>
              </a:rPr>
              <a:t> </a:t>
            </a:r>
          </a:p>
          <a:p>
            <a:r>
              <a:rPr lang="en-US" sz="2000" dirty="0" smtClean="0">
                <a:latin typeface="Comic Sans MS" pitchFamily="66" charset="0"/>
              </a:rPr>
              <a:t>To determine a straight line map distance, you can use a ruler as follows:</a:t>
            </a:r>
          </a:p>
          <a:p>
            <a:r>
              <a:rPr lang="en-US" sz="2000" dirty="0" smtClean="0">
                <a:latin typeface="Comic Sans MS" pitchFamily="66" charset="0"/>
              </a:rPr>
              <a:t> </a:t>
            </a:r>
          </a:p>
          <a:p>
            <a:r>
              <a:rPr lang="en-US" sz="2000" b="1" dirty="0" smtClean="0">
                <a:solidFill>
                  <a:srgbClr val="FF0000"/>
                </a:solidFill>
                <a:latin typeface="Comic Sans MS" pitchFamily="66" charset="0"/>
              </a:rPr>
              <a:t>Step 1</a:t>
            </a:r>
            <a:r>
              <a:rPr lang="en-US" sz="2000" dirty="0" smtClean="0">
                <a:latin typeface="Comic Sans MS" pitchFamily="66" charset="0"/>
              </a:rPr>
              <a:t>: Identify the start and end points of the distance to be measured. </a:t>
            </a:r>
            <a:r>
              <a:rPr lang="en-US" sz="2000" b="1" dirty="0" smtClean="0">
                <a:latin typeface="Comic Sans MS" pitchFamily="66" charset="0"/>
              </a:rPr>
              <a:t>'A' </a:t>
            </a:r>
            <a:r>
              <a:rPr lang="en-US" sz="2000" dirty="0" smtClean="0">
                <a:latin typeface="Comic Sans MS" pitchFamily="66" charset="0"/>
              </a:rPr>
              <a:t>and </a:t>
            </a:r>
            <a:r>
              <a:rPr lang="en-US" sz="2000" b="1" dirty="0" smtClean="0">
                <a:latin typeface="Comic Sans MS" pitchFamily="66" charset="0"/>
              </a:rPr>
              <a:t>B' </a:t>
            </a:r>
            <a:r>
              <a:rPr lang="en-US" sz="2000" dirty="0" smtClean="0">
                <a:latin typeface="Comic Sans MS" pitchFamily="66" charset="0"/>
              </a:rPr>
              <a:t>in the example.</a:t>
            </a:r>
            <a:endParaRPr lang="en-US" sz="2000" b="1" dirty="0" smtClean="0">
              <a:latin typeface="Comic Sans MS" pitchFamily="66" charset="0"/>
            </a:endParaRPr>
          </a:p>
          <a:p>
            <a:endParaRPr lang="en-US" sz="2000" b="1" dirty="0" smtClean="0">
              <a:latin typeface="Comic Sans MS" pitchFamily="66" charset="0"/>
            </a:endParaRPr>
          </a:p>
          <a:p>
            <a:r>
              <a:rPr lang="en-US" sz="2000" b="1" dirty="0" smtClean="0">
                <a:solidFill>
                  <a:srgbClr val="FF0000"/>
                </a:solidFill>
                <a:latin typeface="Comic Sans MS" pitchFamily="66" charset="0"/>
              </a:rPr>
              <a:t>Step 2</a:t>
            </a:r>
            <a:r>
              <a:rPr lang="en-US" sz="2000" dirty="0" smtClean="0">
                <a:latin typeface="Comic Sans MS" pitchFamily="66" charset="0"/>
              </a:rPr>
              <a:t>: Lay the ruler on the map such that the ‘0’ on the ruler is at the start point </a:t>
            </a:r>
            <a:r>
              <a:rPr lang="en-US" sz="2000" b="1" dirty="0" smtClean="0">
                <a:latin typeface="Comic Sans MS" pitchFamily="66" charset="0"/>
              </a:rPr>
              <a:t>'A' </a:t>
            </a:r>
            <a:r>
              <a:rPr lang="en-US" sz="2000" dirty="0" smtClean="0">
                <a:latin typeface="Comic Sans MS" pitchFamily="66" charset="0"/>
              </a:rPr>
              <a:t>of your distance to be measured. </a:t>
            </a:r>
          </a:p>
          <a:p>
            <a:endParaRPr lang="en-US" sz="2000" b="1" dirty="0" smtClean="0">
              <a:latin typeface="Comic Sans MS" pitchFamily="66" charset="0"/>
            </a:endParaRPr>
          </a:p>
          <a:p>
            <a:r>
              <a:rPr lang="en-US" sz="2000" b="1" dirty="0" smtClean="0">
                <a:solidFill>
                  <a:srgbClr val="FF0000"/>
                </a:solidFill>
                <a:latin typeface="Comic Sans MS" pitchFamily="66" charset="0"/>
              </a:rPr>
              <a:t>Step 3</a:t>
            </a:r>
            <a:r>
              <a:rPr lang="en-US" sz="2000" dirty="0" smtClean="0">
                <a:latin typeface="Comic Sans MS" pitchFamily="66" charset="0"/>
              </a:rPr>
              <a:t>: Bring the ruler to the bar scale and read out the ground distance between the points.</a:t>
            </a:r>
          </a:p>
          <a:p>
            <a:endParaRPr lang="en-US" sz="2000" dirty="0" smtClean="0">
              <a:latin typeface="Comic Sans MS" pitchFamily="66" charset="0"/>
            </a:endParaRPr>
          </a:p>
          <a:p>
            <a:endParaRPr lang="en-US" dirty="0" smtClean="0"/>
          </a:p>
          <a:p>
            <a:endParaRPr lang="en-US" dirty="0" smtClean="0"/>
          </a:p>
          <a:p>
            <a:endParaRPr lang="en-US" dirty="0" smtClean="0"/>
          </a:p>
          <a:p>
            <a:endParaRPr lang="en-US" dirty="0" smtClean="0"/>
          </a:p>
          <a:p>
            <a:r>
              <a:rPr lang="en-US" dirty="0" smtClean="0"/>
              <a:t> </a:t>
            </a:r>
            <a:endParaRPr lang="en-US" dirty="0"/>
          </a:p>
        </p:txBody>
      </p:sp>
      <p:pic>
        <p:nvPicPr>
          <p:cNvPr id="36871" name="Picture 7" descr="Step 1"/>
          <p:cNvPicPr>
            <a:picLocks noChangeAspect="1" noChangeArrowheads="1"/>
          </p:cNvPicPr>
          <p:nvPr/>
        </p:nvPicPr>
        <p:blipFill>
          <a:blip r:embed="rId2"/>
          <a:srcRect/>
          <a:stretch>
            <a:fillRect/>
          </a:stretch>
        </p:blipFill>
        <p:spPr bwMode="auto">
          <a:xfrm>
            <a:off x="5791200" y="990600"/>
            <a:ext cx="2209800" cy="1647826"/>
          </a:xfrm>
          <a:prstGeom prst="rect">
            <a:avLst/>
          </a:prstGeom>
          <a:noFill/>
        </p:spPr>
      </p:pic>
      <p:pic>
        <p:nvPicPr>
          <p:cNvPr id="36873" name="Picture 9" descr="https://sites.google.com/site/navigationbasic/_/rsrc/1393559417568/methods-of-measuring-distances/1-2.jpg?height=148&amp;width=200"/>
          <p:cNvPicPr>
            <a:picLocks noChangeAspect="1" noChangeArrowheads="1"/>
          </p:cNvPicPr>
          <p:nvPr/>
        </p:nvPicPr>
        <p:blipFill>
          <a:blip r:embed="rId3"/>
          <a:srcRect/>
          <a:stretch>
            <a:fillRect/>
          </a:stretch>
        </p:blipFill>
        <p:spPr bwMode="auto">
          <a:xfrm>
            <a:off x="5943600" y="2895600"/>
            <a:ext cx="2133600" cy="1562100"/>
          </a:xfrm>
          <a:prstGeom prst="rect">
            <a:avLst/>
          </a:prstGeom>
          <a:noFill/>
        </p:spPr>
      </p:pic>
      <p:pic>
        <p:nvPicPr>
          <p:cNvPr id="36875" name="Picture 11" descr="https://sites.google.com/site/navigationbasic/_/rsrc/1393559417568/methods-of-measuring-distances/1-3.jpg?height=149&amp;width=200"/>
          <p:cNvPicPr>
            <a:picLocks noChangeAspect="1" noChangeArrowheads="1"/>
          </p:cNvPicPr>
          <p:nvPr/>
        </p:nvPicPr>
        <p:blipFill>
          <a:blip r:embed="rId4"/>
          <a:srcRect/>
          <a:stretch>
            <a:fillRect/>
          </a:stretch>
        </p:blipFill>
        <p:spPr bwMode="auto">
          <a:xfrm>
            <a:off x="5943600" y="4648200"/>
            <a:ext cx="2133600" cy="1600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welcome\Documents\Zoom\2020-10-30 20.38.40 s.k. Nirmala Babu's Personal Meeting Room 4259266499\Whiteboard[4]-03.png"/>
          <p:cNvPicPr>
            <a:picLocks noChangeAspect="1" noChangeArrowheads="1"/>
          </p:cNvPicPr>
          <p:nvPr/>
        </p:nvPicPr>
        <p:blipFill>
          <a:blip r:embed="rId2"/>
          <a:srcRect/>
          <a:stretch>
            <a:fillRect/>
          </a:stretch>
        </p:blipFill>
        <p:spPr bwMode="auto">
          <a:xfrm>
            <a:off x="0" y="300038"/>
            <a:ext cx="8991600" cy="62579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5562600" cy="6801862"/>
          </a:xfrm>
          <a:prstGeom prst="rect">
            <a:avLst/>
          </a:prstGeom>
        </p:spPr>
        <p:txBody>
          <a:bodyPr wrap="square">
            <a:spAutoFit/>
          </a:bodyPr>
          <a:lstStyle/>
          <a:p>
            <a:r>
              <a:rPr lang="en-US" sz="2000" b="1" dirty="0" smtClean="0">
                <a:solidFill>
                  <a:srgbClr val="FF0000"/>
                </a:solidFill>
                <a:latin typeface="Comic Sans MS" pitchFamily="66" charset="0"/>
              </a:rPr>
              <a:t>Method 2 - Measure a Curved Line Map Distance</a:t>
            </a:r>
            <a:r>
              <a:rPr lang="en-US" b="1" dirty="0" smtClean="0"/>
              <a:t>  </a:t>
            </a:r>
            <a:endParaRPr lang="en-US" dirty="0" smtClean="0"/>
          </a:p>
          <a:p>
            <a:r>
              <a:rPr lang="en-US" sz="2000" dirty="0" smtClean="0">
                <a:latin typeface="Comic Sans MS" pitchFamily="66" charset="0"/>
              </a:rPr>
              <a:t>To determine a curved line map distance, you can use a string as follows:</a:t>
            </a:r>
            <a:r>
              <a:rPr lang="en-US" sz="2000" b="1" dirty="0" smtClean="0">
                <a:latin typeface="Comic Sans MS" pitchFamily="66" charset="0"/>
              </a:rPr>
              <a:t> </a:t>
            </a:r>
            <a:endParaRPr lang="en-US" sz="2000" dirty="0" smtClean="0">
              <a:latin typeface="Comic Sans MS" pitchFamily="66" charset="0"/>
            </a:endParaRPr>
          </a:p>
          <a:p>
            <a:r>
              <a:rPr lang="en-US" sz="2000" b="1" dirty="0" smtClean="0">
                <a:solidFill>
                  <a:srgbClr val="FF0000"/>
                </a:solidFill>
                <a:latin typeface="Comic Sans MS" pitchFamily="66" charset="0"/>
              </a:rPr>
              <a:t>Step 1</a:t>
            </a:r>
            <a:r>
              <a:rPr lang="en-US" sz="2000" b="1" dirty="0" smtClean="0">
                <a:latin typeface="Comic Sans MS" pitchFamily="66" charset="0"/>
              </a:rPr>
              <a:t>: </a:t>
            </a:r>
            <a:r>
              <a:rPr lang="en-US" sz="2000" dirty="0" smtClean="0">
                <a:latin typeface="Comic Sans MS" pitchFamily="66" charset="0"/>
              </a:rPr>
              <a:t>Identify the start and end points of the distance to be measured. </a:t>
            </a:r>
            <a:r>
              <a:rPr lang="en-US" sz="2000" b="1" dirty="0" smtClean="0">
                <a:latin typeface="Comic Sans MS" pitchFamily="66" charset="0"/>
              </a:rPr>
              <a:t>'C' </a:t>
            </a:r>
            <a:r>
              <a:rPr lang="en-US" sz="2000" dirty="0" smtClean="0">
                <a:latin typeface="Comic Sans MS" pitchFamily="66" charset="0"/>
              </a:rPr>
              <a:t>and </a:t>
            </a:r>
            <a:r>
              <a:rPr lang="en-US" sz="2000" b="1" dirty="0" smtClean="0">
                <a:latin typeface="Comic Sans MS" pitchFamily="66" charset="0"/>
              </a:rPr>
              <a:t>'D'</a:t>
            </a:r>
            <a:r>
              <a:rPr lang="en-US" sz="2000" dirty="0" smtClean="0">
                <a:latin typeface="Comic Sans MS" pitchFamily="66" charset="0"/>
              </a:rPr>
              <a:t> in the example.</a:t>
            </a:r>
            <a:r>
              <a:rPr lang="en-US" sz="2000" b="1" dirty="0" smtClean="0">
                <a:latin typeface="Comic Sans MS" pitchFamily="66" charset="0"/>
              </a:rPr>
              <a:t> </a:t>
            </a:r>
          </a:p>
          <a:p>
            <a:endParaRPr lang="en-US" sz="2000" b="1" dirty="0" smtClean="0">
              <a:latin typeface="Comic Sans MS" pitchFamily="66" charset="0"/>
            </a:endParaRPr>
          </a:p>
          <a:p>
            <a:endParaRPr lang="en-US" sz="2000" b="1" dirty="0" smtClean="0">
              <a:solidFill>
                <a:srgbClr val="FF0000"/>
              </a:solidFill>
              <a:latin typeface="Comic Sans MS" pitchFamily="66" charset="0"/>
            </a:endParaRPr>
          </a:p>
          <a:p>
            <a:r>
              <a:rPr lang="en-US" sz="2000" b="1" dirty="0" smtClean="0">
                <a:solidFill>
                  <a:srgbClr val="FF0000"/>
                </a:solidFill>
                <a:latin typeface="Comic Sans MS" pitchFamily="66" charset="0"/>
              </a:rPr>
              <a:t>Step 2</a:t>
            </a:r>
            <a:r>
              <a:rPr lang="en-US" sz="2000" b="1" dirty="0" smtClean="0">
                <a:latin typeface="Comic Sans MS" pitchFamily="66" charset="0"/>
              </a:rPr>
              <a:t>: </a:t>
            </a:r>
            <a:r>
              <a:rPr lang="en-US" sz="2000" dirty="0" smtClean="0">
                <a:latin typeface="Comic Sans MS" pitchFamily="66" charset="0"/>
              </a:rPr>
              <a:t>Holding the thumb knot against the start point of the map distance, trace the full length of the curved line to be measured.</a:t>
            </a:r>
            <a:r>
              <a:rPr lang="en-US" sz="2000" b="1" dirty="0" smtClean="0">
                <a:latin typeface="Comic Sans MS" pitchFamily="66" charset="0"/>
              </a:rPr>
              <a:t> </a:t>
            </a:r>
          </a:p>
          <a:p>
            <a:endParaRPr lang="en-US" sz="2000" b="1" dirty="0" smtClean="0">
              <a:latin typeface="Comic Sans MS" pitchFamily="66" charset="0"/>
            </a:endParaRPr>
          </a:p>
          <a:p>
            <a:endParaRPr lang="en-US" sz="2000" b="1" dirty="0" smtClean="0">
              <a:latin typeface="Comic Sans MS" pitchFamily="66" charset="0"/>
            </a:endParaRPr>
          </a:p>
          <a:p>
            <a:endParaRPr lang="en-US" sz="2000" b="1" dirty="0" smtClean="0">
              <a:solidFill>
                <a:srgbClr val="FF0000"/>
              </a:solidFill>
              <a:latin typeface="Comic Sans MS" pitchFamily="66" charset="0"/>
            </a:endParaRPr>
          </a:p>
          <a:p>
            <a:endParaRPr lang="en-US" sz="2000" b="1" dirty="0" smtClean="0">
              <a:solidFill>
                <a:srgbClr val="FF0000"/>
              </a:solidFill>
              <a:latin typeface="Comic Sans MS" pitchFamily="66" charset="0"/>
            </a:endParaRPr>
          </a:p>
          <a:p>
            <a:r>
              <a:rPr lang="en-US" sz="2000" b="1" dirty="0" smtClean="0">
                <a:solidFill>
                  <a:srgbClr val="FF0000"/>
                </a:solidFill>
                <a:latin typeface="Comic Sans MS" pitchFamily="66" charset="0"/>
              </a:rPr>
              <a:t>Step 3</a:t>
            </a:r>
            <a:r>
              <a:rPr lang="en-US" sz="2000" b="1" dirty="0" smtClean="0">
                <a:latin typeface="Comic Sans MS" pitchFamily="66" charset="0"/>
              </a:rPr>
              <a:t>: </a:t>
            </a:r>
            <a:r>
              <a:rPr lang="en-US" sz="2000" dirty="0" smtClean="0">
                <a:latin typeface="Comic Sans MS" pitchFamily="66" charset="0"/>
              </a:rPr>
              <a:t>Bring the string to the bar scale and read out the ground distance based on the length of the string.</a:t>
            </a:r>
          </a:p>
          <a:p>
            <a:endParaRPr lang="en-US" sz="2000" dirty="0" smtClean="0">
              <a:latin typeface="Comic Sans MS" pitchFamily="66" charset="0"/>
            </a:endParaRPr>
          </a:p>
          <a:p>
            <a:endParaRPr lang="en-US" dirty="0" smtClean="0"/>
          </a:p>
          <a:p>
            <a:endParaRPr lang="en-US" dirty="0"/>
          </a:p>
        </p:txBody>
      </p:sp>
      <p:pic>
        <p:nvPicPr>
          <p:cNvPr id="37890" name="Picture 2" descr="https://sites.google.com/site/navigationbasic/_/rsrc/1393559417568/methods-of-measuring-distances/2-1.jpg?height=149&amp;width=200"/>
          <p:cNvPicPr>
            <a:picLocks noChangeAspect="1" noChangeArrowheads="1"/>
          </p:cNvPicPr>
          <p:nvPr/>
        </p:nvPicPr>
        <p:blipFill>
          <a:blip r:embed="rId2"/>
          <a:srcRect/>
          <a:stretch>
            <a:fillRect/>
          </a:stretch>
        </p:blipFill>
        <p:spPr bwMode="auto">
          <a:xfrm>
            <a:off x="6172200" y="838200"/>
            <a:ext cx="2286000" cy="1828800"/>
          </a:xfrm>
          <a:prstGeom prst="rect">
            <a:avLst/>
          </a:prstGeom>
          <a:noFill/>
        </p:spPr>
      </p:pic>
      <p:pic>
        <p:nvPicPr>
          <p:cNvPr id="37892" name="Picture 4" descr="https://sites.google.com/site/navigationbasic/_/rsrc/1393559417568/methods-of-measuring-distances/2-2.jpg?height=149&amp;width=200"/>
          <p:cNvPicPr>
            <a:picLocks noChangeAspect="1" noChangeArrowheads="1"/>
          </p:cNvPicPr>
          <p:nvPr/>
        </p:nvPicPr>
        <p:blipFill>
          <a:blip r:embed="rId3"/>
          <a:srcRect/>
          <a:stretch>
            <a:fillRect/>
          </a:stretch>
        </p:blipFill>
        <p:spPr bwMode="auto">
          <a:xfrm>
            <a:off x="6172200" y="2971800"/>
            <a:ext cx="2286000" cy="1600200"/>
          </a:xfrm>
          <a:prstGeom prst="rect">
            <a:avLst/>
          </a:prstGeom>
          <a:noFill/>
        </p:spPr>
      </p:pic>
      <p:pic>
        <p:nvPicPr>
          <p:cNvPr id="37894" name="Picture 6" descr="https://sites.google.com/site/navigationbasic/_/rsrc/1393559417569/methods-of-measuring-distances/2-3.jpg?height=149&amp;width=200"/>
          <p:cNvPicPr>
            <a:picLocks noChangeAspect="1" noChangeArrowheads="1"/>
          </p:cNvPicPr>
          <p:nvPr/>
        </p:nvPicPr>
        <p:blipFill>
          <a:blip r:embed="rId4"/>
          <a:srcRect/>
          <a:stretch>
            <a:fillRect/>
          </a:stretch>
        </p:blipFill>
        <p:spPr bwMode="auto">
          <a:xfrm>
            <a:off x="6248400" y="4876800"/>
            <a:ext cx="2209800" cy="1600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welcome\Documents\Zoom\2020-10-30 20.38.40 s.k. Nirmala Babu's Personal Meeting Room 4259266499\Whiteboard[4]-04.png"/>
          <p:cNvPicPr>
            <a:picLocks noChangeAspect="1" noChangeArrowheads="1"/>
          </p:cNvPicPr>
          <p:nvPr/>
        </p:nvPicPr>
        <p:blipFill>
          <a:blip r:embed="rId2"/>
          <a:srcRect/>
          <a:stretch>
            <a:fillRect/>
          </a:stretch>
        </p:blipFill>
        <p:spPr bwMode="auto">
          <a:xfrm>
            <a:off x="0" y="295275"/>
            <a:ext cx="8991600" cy="62579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elcome\Desktop\ICSE -97 -Survey Map.jpg"/>
          <p:cNvPicPr>
            <a:picLocks noChangeAspect="1" noChangeArrowheads="1"/>
          </p:cNvPicPr>
          <p:nvPr/>
        </p:nvPicPr>
        <p:blipFill>
          <a:blip r:embed="rId2"/>
          <a:srcRect/>
          <a:stretch>
            <a:fillRect/>
          </a:stretch>
        </p:blipFill>
        <p:spPr bwMode="auto">
          <a:xfrm>
            <a:off x="-4110990" y="-7703820"/>
            <a:ext cx="15049500" cy="20193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ographic Maps. - ppt download"/>
          <p:cNvPicPr>
            <a:picLocks noChangeAspect="1" noChangeArrowheads="1"/>
          </p:cNvPicPr>
          <p:nvPr/>
        </p:nvPicPr>
        <p:blipFill>
          <a:blip r:embed="rId2"/>
          <a:srcRect/>
          <a:stretch>
            <a:fillRect/>
          </a:stretch>
        </p:blipFill>
        <p:spPr bwMode="auto">
          <a:xfrm>
            <a:off x="4724400" y="1066800"/>
            <a:ext cx="3810000" cy="4648200"/>
          </a:xfrm>
          <a:prstGeom prst="rect">
            <a:avLst/>
          </a:prstGeom>
          <a:noFill/>
        </p:spPr>
      </p:pic>
      <p:sp>
        <p:nvSpPr>
          <p:cNvPr id="4" name="Rectangle 3"/>
          <p:cNvSpPr/>
          <p:nvPr/>
        </p:nvSpPr>
        <p:spPr>
          <a:xfrm>
            <a:off x="2841624" y="236092"/>
            <a:ext cx="3940175" cy="584775"/>
          </a:xfrm>
          <a:prstGeom prst="rect">
            <a:avLst/>
          </a:prstGeom>
        </p:spPr>
        <p:txBody>
          <a:bodyPr wrap="square">
            <a:spAutoFit/>
          </a:bodyPr>
          <a:lstStyle/>
          <a:p>
            <a:pPr lvl="0"/>
            <a:r>
              <a:rPr lang="en-US" sz="3200" smtClean="0">
                <a:solidFill>
                  <a:srgbClr val="FF0000"/>
                </a:solidFill>
                <a:latin typeface="Comic Sans MS" pitchFamily="66" charset="0"/>
              </a:rPr>
              <a:t>Topographical Maps</a:t>
            </a:r>
            <a:endParaRPr lang="en-US" sz="3200" dirty="0">
              <a:solidFill>
                <a:srgbClr val="FF0000"/>
              </a:solidFill>
              <a:latin typeface="Comic Sans MS" pitchFamily="66" charset="0"/>
            </a:endParaRPr>
          </a:p>
        </p:txBody>
      </p:sp>
      <p:sp>
        <p:nvSpPr>
          <p:cNvPr id="5" name="TextBox 4"/>
          <p:cNvSpPr txBox="1"/>
          <p:nvPr/>
        </p:nvSpPr>
        <p:spPr>
          <a:xfrm>
            <a:off x="381001" y="990600"/>
            <a:ext cx="4191000" cy="4893647"/>
          </a:xfrm>
          <a:prstGeom prst="rect">
            <a:avLst/>
          </a:prstGeom>
          <a:noFill/>
        </p:spPr>
        <p:txBody>
          <a:bodyPr wrap="square" rtlCol="0">
            <a:spAutoFit/>
          </a:bodyPr>
          <a:lstStyle/>
          <a:p>
            <a:r>
              <a:rPr lang="en-US" sz="2400" dirty="0" smtClean="0">
                <a:solidFill>
                  <a:srgbClr val="FF0000"/>
                </a:solidFill>
                <a:latin typeface="Comic Sans MS" pitchFamily="66" charset="0"/>
              </a:rPr>
              <a:t>Topography – ‘the shape of the earth/land surface.</a:t>
            </a:r>
          </a:p>
          <a:p>
            <a:endParaRPr lang="en-US" sz="2400" dirty="0" smtClean="0">
              <a:solidFill>
                <a:srgbClr val="FF0000"/>
              </a:solidFill>
              <a:latin typeface="Comic Sans MS" pitchFamily="66" charset="0"/>
            </a:endParaRPr>
          </a:p>
          <a:p>
            <a:r>
              <a:rPr lang="en-US" sz="2400" dirty="0" smtClean="0">
                <a:solidFill>
                  <a:srgbClr val="FF0000"/>
                </a:solidFill>
                <a:latin typeface="Comic Sans MS" pitchFamily="66" charset="0"/>
              </a:rPr>
              <a:t>Topographical maps are large scale maps that show in detail the natural and the cultural or man made features of an area. These maps are drawn on large sheets and are known as </a:t>
            </a:r>
            <a:r>
              <a:rPr lang="en-US" sz="2400" dirty="0" err="1" smtClean="0">
                <a:solidFill>
                  <a:srgbClr val="FF0000"/>
                </a:solidFill>
                <a:latin typeface="Comic Sans MS" pitchFamily="66" charset="0"/>
              </a:rPr>
              <a:t>toposheets</a:t>
            </a:r>
            <a:r>
              <a:rPr lang="en-US" sz="2400" dirty="0" smtClean="0">
                <a:solidFill>
                  <a:srgbClr val="FF0000"/>
                </a:solidFill>
                <a:latin typeface="Comic Sans MS" pitchFamily="66" charset="0"/>
              </a:rPr>
              <a:t>.</a:t>
            </a:r>
          </a:p>
          <a:p>
            <a:endParaRPr lang="en-US" sz="2400" dirty="0" smtClean="0">
              <a:solidFill>
                <a:srgbClr val="FF0000"/>
              </a:solidFill>
              <a:latin typeface="Comic Sans MS" pitchFamily="66" charset="0"/>
            </a:endParaRPr>
          </a:p>
          <a:p>
            <a:endParaRPr lang="en-US" sz="2400" dirty="0">
              <a:solidFill>
                <a:srgbClr val="FF0000"/>
              </a:solidFill>
              <a:latin typeface="Comic Sans MS" pitchFamily="66" charset="0"/>
            </a:endParaRPr>
          </a:p>
        </p:txBody>
      </p:sp>
    </p:spTree>
    <p:extLst>
      <p:ext uri="{BB962C8B-B14F-4D97-AF65-F5344CB8AC3E}">
        <p14:creationId xmlns:p14="http://schemas.microsoft.com/office/powerpoint/2010/main" val="2897193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6647974"/>
          </a:xfrm>
          <a:prstGeom prst="rect">
            <a:avLst/>
          </a:prstGeom>
          <a:noFill/>
        </p:spPr>
        <p:txBody>
          <a:bodyPr wrap="square" rtlCol="0">
            <a:spAutoFit/>
          </a:bodyPr>
          <a:lstStyle/>
          <a:p>
            <a:r>
              <a:rPr lang="en-US" sz="2400" dirty="0" smtClean="0">
                <a:solidFill>
                  <a:srgbClr val="FF0000"/>
                </a:solidFill>
                <a:latin typeface="Comic Sans MS" pitchFamily="66" charset="0"/>
              </a:rPr>
              <a:t>Features shown on a topographical map are</a:t>
            </a:r>
            <a:r>
              <a:rPr lang="en-US" dirty="0" smtClean="0"/>
              <a:t>:</a:t>
            </a:r>
          </a:p>
          <a:p>
            <a:r>
              <a:rPr lang="en-US" sz="2400" dirty="0" smtClean="0">
                <a:solidFill>
                  <a:srgbClr val="FF0000"/>
                </a:solidFill>
                <a:latin typeface="Comic Sans MS" pitchFamily="66" charset="0"/>
              </a:rPr>
              <a:t>Relief:            </a:t>
            </a:r>
            <a:r>
              <a:rPr lang="en-US" sz="2400" dirty="0" smtClean="0">
                <a:latin typeface="Comic Sans MS" pitchFamily="66" charset="0"/>
              </a:rPr>
              <a:t> mountain, valley, cliff, plain, plateau </a:t>
            </a:r>
          </a:p>
          <a:p>
            <a:r>
              <a:rPr lang="en-US" sz="2400" dirty="0" smtClean="0">
                <a:latin typeface="Comic Sans MS" pitchFamily="66" charset="0"/>
              </a:rPr>
              <a:t>                       and depression.</a:t>
            </a:r>
          </a:p>
          <a:p>
            <a:endParaRPr lang="en-US" sz="2400" dirty="0" smtClean="0">
              <a:solidFill>
                <a:srgbClr val="FF0000"/>
              </a:solidFill>
              <a:latin typeface="Comic Sans MS" pitchFamily="66" charset="0"/>
            </a:endParaRPr>
          </a:p>
          <a:p>
            <a:r>
              <a:rPr lang="en-US" sz="2400" dirty="0" smtClean="0">
                <a:solidFill>
                  <a:srgbClr val="FF0000"/>
                </a:solidFill>
                <a:latin typeface="Comic Sans MS" pitchFamily="66" charset="0"/>
              </a:rPr>
              <a:t>Water bodies  </a:t>
            </a:r>
            <a:r>
              <a:rPr lang="en-US" sz="2400" dirty="0" smtClean="0">
                <a:latin typeface="Comic Sans MS" pitchFamily="66" charset="0"/>
              </a:rPr>
              <a:t>Lake, river, streams, swamps</a:t>
            </a:r>
          </a:p>
          <a:p>
            <a:endParaRPr lang="en-US" sz="2400" dirty="0" smtClean="0">
              <a:solidFill>
                <a:srgbClr val="FF0000"/>
              </a:solidFill>
              <a:latin typeface="Comic Sans MS" pitchFamily="66" charset="0"/>
            </a:endParaRPr>
          </a:p>
          <a:p>
            <a:r>
              <a:rPr lang="en-US" sz="2400" dirty="0" smtClean="0">
                <a:solidFill>
                  <a:srgbClr val="FF0000"/>
                </a:solidFill>
                <a:latin typeface="Comic Sans MS" pitchFamily="66" charset="0"/>
              </a:rPr>
              <a:t>Vegetation      </a:t>
            </a:r>
            <a:r>
              <a:rPr lang="en-US" sz="2400" dirty="0" smtClean="0">
                <a:latin typeface="Comic Sans MS" pitchFamily="66" charset="0"/>
              </a:rPr>
              <a:t>Wooded/ forested and cleared areas, </a:t>
            </a:r>
          </a:p>
          <a:p>
            <a:r>
              <a:rPr lang="en-US" sz="2400" dirty="0" smtClean="0">
                <a:latin typeface="Comic Sans MS" pitchFamily="66" charset="0"/>
              </a:rPr>
              <a:t>                       reserved and protected forests, </a:t>
            </a:r>
          </a:p>
          <a:p>
            <a:r>
              <a:rPr lang="en-US" sz="2400" dirty="0" smtClean="0">
                <a:latin typeface="Comic Sans MS" pitchFamily="66" charset="0"/>
              </a:rPr>
              <a:t>                       cultivated areas</a:t>
            </a:r>
            <a:endParaRPr lang="en-US" sz="2400" dirty="0" smtClean="0">
              <a:solidFill>
                <a:srgbClr val="FF0000"/>
              </a:solidFill>
              <a:latin typeface="Comic Sans MS" pitchFamily="66" charset="0"/>
            </a:endParaRPr>
          </a:p>
          <a:p>
            <a:endParaRPr lang="en-US" sz="2400" dirty="0" smtClean="0">
              <a:solidFill>
                <a:srgbClr val="FF0000"/>
              </a:solidFill>
              <a:latin typeface="Comic Sans MS" pitchFamily="66" charset="0"/>
            </a:endParaRPr>
          </a:p>
          <a:p>
            <a:r>
              <a:rPr lang="en-US" sz="2400" dirty="0" smtClean="0">
                <a:solidFill>
                  <a:srgbClr val="FF0000"/>
                </a:solidFill>
                <a:latin typeface="Comic Sans MS" pitchFamily="66" charset="0"/>
              </a:rPr>
              <a:t>Cultural/         </a:t>
            </a:r>
            <a:r>
              <a:rPr lang="en-US" sz="2400" dirty="0" smtClean="0">
                <a:latin typeface="Comic Sans MS" pitchFamily="66" charset="0"/>
              </a:rPr>
              <a:t>towns, village, roads, railways,</a:t>
            </a:r>
          </a:p>
          <a:p>
            <a:r>
              <a:rPr lang="en-US" sz="2400" dirty="0" smtClean="0">
                <a:solidFill>
                  <a:srgbClr val="FF0000"/>
                </a:solidFill>
                <a:latin typeface="Comic Sans MS" pitchFamily="66" charset="0"/>
              </a:rPr>
              <a:t>human made</a:t>
            </a:r>
            <a:r>
              <a:rPr lang="en-US" sz="2400" dirty="0" smtClean="0">
                <a:latin typeface="Comic Sans MS" pitchFamily="66" charset="0"/>
              </a:rPr>
              <a:t>    airport, well, post office, police station</a:t>
            </a:r>
          </a:p>
          <a:p>
            <a:r>
              <a:rPr lang="en-US" sz="2400" dirty="0" smtClean="0">
                <a:latin typeface="Comic Sans MS" pitchFamily="66" charset="0"/>
              </a:rPr>
              <a:t>                       and places of worship</a:t>
            </a:r>
            <a:endParaRPr lang="en-US" sz="2400" dirty="0" smtClean="0">
              <a:solidFill>
                <a:srgbClr val="FF0000"/>
              </a:solidFill>
              <a:latin typeface="Comic Sans MS" pitchFamily="66" charset="0"/>
            </a:endParaRPr>
          </a:p>
          <a:p>
            <a:endParaRPr lang="en-US" sz="2400" dirty="0" smtClean="0">
              <a:solidFill>
                <a:srgbClr val="FF0000"/>
              </a:solidFill>
              <a:latin typeface="Comic Sans MS" pitchFamily="66" charset="0"/>
            </a:endParaRPr>
          </a:p>
          <a:p>
            <a:r>
              <a:rPr lang="en-US" sz="2400" dirty="0" smtClean="0">
                <a:solidFill>
                  <a:srgbClr val="FF0000"/>
                </a:solidFill>
                <a:latin typeface="Comic Sans MS" pitchFamily="66" charset="0"/>
              </a:rPr>
              <a:t>–</a:t>
            </a:r>
          </a:p>
          <a:p>
            <a:r>
              <a:rPr lang="en-US" sz="2400" dirty="0" smtClean="0">
                <a:solidFill>
                  <a:srgbClr val="FF0000"/>
                </a:solidFill>
                <a:latin typeface="Comic Sans MS" pitchFamily="66" charset="0"/>
              </a:rPr>
              <a:t>Boundaries     </a:t>
            </a:r>
            <a:r>
              <a:rPr lang="en-US" sz="2400" dirty="0" err="1" smtClean="0">
                <a:latin typeface="Comic Sans MS" pitchFamily="66" charset="0"/>
              </a:rPr>
              <a:t>teshil</a:t>
            </a:r>
            <a:r>
              <a:rPr lang="en-US" sz="2400" dirty="0" smtClean="0">
                <a:latin typeface="Comic Sans MS" pitchFamily="66" charset="0"/>
              </a:rPr>
              <a:t>, district, state, national and</a:t>
            </a:r>
          </a:p>
          <a:p>
            <a:r>
              <a:rPr lang="en-US" sz="2400" dirty="0" smtClean="0">
                <a:latin typeface="Comic Sans MS" pitchFamily="66" charset="0"/>
              </a:rPr>
              <a:t>                      international.</a:t>
            </a:r>
            <a:endParaRPr lang="en-US" sz="2400" dirty="0" smtClean="0">
              <a:solidFill>
                <a:srgbClr val="FF0000"/>
              </a:solidFill>
              <a:latin typeface="Comic Sans MS" pitchFamily="66" charset="0"/>
            </a:endParaRPr>
          </a:p>
          <a:p>
            <a:pPr>
              <a:buFont typeface="Wingdings" pitchFamily="2" charset="2"/>
              <a:buChar char="v"/>
            </a:pPr>
            <a:endParaRPr lang="en-US" dirty="0"/>
          </a:p>
        </p:txBody>
      </p:sp>
    </p:spTree>
    <p:extLst>
      <p:ext uri="{BB962C8B-B14F-4D97-AF65-F5344CB8AC3E}">
        <p14:creationId xmlns:p14="http://schemas.microsoft.com/office/powerpoint/2010/main" val="3966665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do you understand by the following terms as used on the map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CSE Solutions for Class 10 Geography - Map Study: Interpretation and  Topographical Maps - A Plus Topper"/>
          <p:cNvPicPr>
            <a:picLocks noChangeAspect="1" noChangeArrowheads="1"/>
          </p:cNvPicPr>
          <p:nvPr/>
        </p:nvPicPr>
        <p:blipFill>
          <a:blip r:embed="rId2"/>
          <a:srcRect/>
          <a:stretch>
            <a:fillRect/>
          </a:stretch>
        </p:blipFill>
        <p:spPr bwMode="auto">
          <a:xfrm>
            <a:off x="1143000" y="609600"/>
            <a:ext cx="7067550" cy="38957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600" y="0"/>
            <a:ext cx="6704799" cy="6858000"/>
          </a:xfrm>
          <a:prstGeom prst="rect">
            <a:avLst/>
          </a:prstGeom>
        </p:spPr>
      </p:pic>
    </p:spTree>
    <p:extLst>
      <p:ext uri="{BB962C8B-B14F-4D97-AF65-F5344CB8AC3E}">
        <p14:creationId xmlns:p14="http://schemas.microsoft.com/office/powerpoint/2010/main" val="1777780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1000"/>
            <a:ext cx="8458200" cy="6019800"/>
          </a:xfrm>
          <a:prstGeom prst="rect">
            <a:avLst/>
          </a:prstGeom>
        </p:spPr>
      </p:pic>
    </p:spTree>
    <p:extLst>
      <p:ext uri="{BB962C8B-B14F-4D97-AF65-F5344CB8AC3E}">
        <p14:creationId xmlns:p14="http://schemas.microsoft.com/office/powerpoint/2010/main" val="721672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2059</TotalTime>
  <Words>411</Words>
  <Application>Microsoft Office PowerPoint</Application>
  <PresentationFormat>On-screen Show (4:3)</PresentationFormat>
  <Paragraphs>82</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Manasvini Babu</dc:creator>
  <cp:lastModifiedBy>user</cp:lastModifiedBy>
  <cp:revision>31</cp:revision>
  <dcterms:created xsi:type="dcterms:W3CDTF">2006-08-16T00:00:00Z</dcterms:created>
  <dcterms:modified xsi:type="dcterms:W3CDTF">2021-08-11T15:59:19Z</dcterms:modified>
</cp:coreProperties>
</file>