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notesSlides/notesSlide9.xml" ContentType="application/vnd.openxmlformats-officedocument.presentationml.notesSlide+xml"/>
  <Override PartName="/ppt/slides/slide9.xml" ContentType="application/vnd.openxmlformats-officedocument.presentationml.slide+xml"/>
  <Override PartName="/ppt/notesSlides/notesSlide10.xml" ContentType="application/vnd.openxmlformats-officedocument.presentationml.notesSlide+xml"/>
  <Override PartName="/ppt/slides/slide10.xml" ContentType="application/vnd.openxmlformats-officedocument.presentationml.slide+xml"/>
  <Override PartName="/ppt/notesSlides/notesSlide11.xml" ContentType="application/vnd.openxmlformats-officedocument.presentationml.notesSlide+xml"/>
  <Override PartName="/ppt/slides/slide11.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5.xml" ContentType="application/vnd.openxmlformats-officedocument.presentationml.notesSlide+xml"/>
  <Override PartName="/ppt/slides/slide15.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notesSlides/notesSlide18.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Override PartName="/ppt/notesSlides/notesSlide21.xml" ContentType="application/vnd.openxmlformats-officedocument.presentationml.notesSlide+xml"/>
  <Override PartName="/ppt/slides/slide21.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23.xml" ContentType="application/vnd.openxmlformats-officedocument.presentationml.notesSlide+xml"/>
  <Override PartName="/ppt/slides/slide23.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notesSlides/notesSlide25.xml" ContentType="application/vnd.openxmlformats-officedocument.presentationml.notesSlide+xml"/>
  <Override PartName="/ppt/slides/slide25.xml" ContentType="application/vnd.openxmlformats-officedocument.presentationml.slide+xml"/>
  <Override PartName="/ppt/notesSlides/notesSlide26.xml" ContentType="application/vnd.openxmlformats-officedocument.presentationml.notesSlide+xml"/>
  <Override PartName="/ppt/slides/slide26.xml" ContentType="application/vnd.openxmlformats-officedocument.presentationml.slide+xml"/>
  <Override PartName="/ppt/notesSlides/notesSlide27.xml" ContentType="application/vnd.openxmlformats-officedocument.presentationml.notesSlide+xml"/>
  <Override PartName="/ppt/slides/slide27.xml" ContentType="application/vnd.openxmlformats-officedocument.presentationml.slide+xml"/>
  <Override PartName="/ppt/notesSlides/notesSlide28.xml" ContentType="application/vnd.openxmlformats-officedocument.presentationml.notesSlide+xml"/>
  <Override PartName="/ppt/slides/slide28.xml" ContentType="application/vnd.openxmlformats-officedocument.presentationml.slide+xml"/>
  <Override PartName="/ppt/notesSlides/notesSlide29.xml" ContentType="application/vnd.openxmlformats-officedocument.presentationml.notesSlide+xml"/>
  <Override PartName="/ppt/slides/slide29.xml" ContentType="application/vnd.openxmlformats-officedocument.presentationml.slide+xml"/>
  <Override PartName="/ppt/notesSlides/notesSlide30.xml" ContentType="application/vnd.openxmlformats-officedocument.presentationml.notesSlide+xml"/>
  <Override PartName="/ppt/slides/slide30.xml" ContentType="application/vnd.openxmlformats-officedocument.presentationml.slide+xml"/>
  <Override PartName="/ppt/notesSlides/notesSlide31.xml" ContentType="application/vnd.openxmlformats-officedocument.presentationml.notesSlide+xml"/>
  <Override PartName="/ppt/slides/slide31.xml" ContentType="application/vnd.openxmlformats-officedocument.presentationml.slide+xml"/>
  <Override PartName="/ppt/notesSlides/notesSlide32.xml" ContentType="application/vnd.openxmlformats-officedocument.presentationml.notesSlide+xml"/>
  <Override PartName="/ppt/slides/slide32.xml" ContentType="application/vnd.openxmlformats-officedocument.presentationml.slide+xml"/>
  <Override PartName="/ppt/notesSlides/notesSlide33.xml" ContentType="application/vnd.openxmlformats-officedocument.presentationml.notesSlide+xml"/>
  <Override PartName="/ppt/slides/slide33.xml" ContentType="application/vnd.openxmlformats-officedocument.presentationml.slide+xml"/>
  <Override PartName="/ppt/notesSlides/notesSlide34.xml" ContentType="application/vnd.openxmlformats-officedocument.presentationml.notesSlide+xml"/>
  <Override PartName="/ppt/slides/slide34.xml" ContentType="application/vnd.openxmlformats-officedocument.presentationml.slide+xml"/>
  <Override PartName="/ppt/notesSlides/notesSlide35.xml" ContentType="application/vnd.openxmlformats-officedocument.presentationml.notesSlide+xml"/>
  <Override PartName="/ppt/slides/slide35.xml" ContentType="application/vnd.openxmlformats-officedocument.presentationml.slide+xml"/>
  <Override PartName="/ppt/notesSlides/notesSlide36.xml" ContentType="application/vnd.openxmlformats-officedocument.presentationml.notesSlide+xml"/>
  <Override PartName="/ppt/slides/slide36.xml" ContentType="application/vnd.openxmlformats-officedocument.presentationml.slide+xml"/>
  <Override PartName="/ppt/notesSlides/notesSlide37.xml" ContentType="application/vnd.openxmlformats-officedocument.presentationml.notesSlide+xml"/>
  <Override PartName="/ppt/slides/slide37.xml" ContentType="application/vnd.openxmlformats-officedocument.presentationml.slide+xml"/>
  <Override PartName="/ppt/notesSlides/notesSlide38.xml" ContentType="application/vnd.openxmlformats-officedocument.presentationml.notesSlide+xml"/>
  <Override PartName="/ppt/slides/slide38.xml" ContentType="application/vnd.openxmlformats-officedocument.presentationml.slide+xml"/>
  <Override PartName="/ppt/notesSlides/notesSlide39.xml" ContentType="application/vnd.openxmlformats-officedocument.presentationml.notesSlide+xml"/>
  <Override PartName="/ppt/slides/slide39.xml" ContentType="application/vnd.openxmlformats-officedocument.presentationml.slide+xml"/>
  <Override PartName="/ppt/notesSlides/notesSlide40.xml" ContentType="application/vnd.openxmlformats-officedocument.presentationml.notesSlide+xml"/>
  <Override PartName="/ppt/slides/slide40.xml" ContentType="application/vnd.openxmlformats-officedocument.presentationml.slide+xml"/>
  <Override PartName="/ppt/notesSlides/notesSlide41.xml" ContentType="application/vnd.openxmlformats-officedocument.presentationml.notesSlide+xml"/>
  <Override PartName="/ppt/slides/slide41.xml" ContentType="application/vnd.openxmlformats-officedocument.presentationml.slide+xml"/>
  <Override PartName="/ppt/notesSlides/notesSlide42.xml" ContentType="application/vnd.openxmlformats-officedocument.presentationml.notesSlide+xml"/>
  <Override PartName="/ppt/slides/slide42.xml" ContentType="application/vnd.openxmlformats-officedocument.presentationml.slide+xml"/>
  <Override PartName="/ppt/notesSlides/notesSlide43.xml" ContentType="application/vnd.openxmlformats-officedocument.presentationml.notesSlide+xml"/>
  <Override PartName="/ppt/slides/slide43.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0" r:id="rId1"/>
  </p:sldMasterIdLst>
  <p:notesMasterIdLst>
    <p:notesMasterId r:id="rId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p:notesSz cx="6857895" cy="9143861"/>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1pPr>
    <a:lvl2pPr marL="4572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2pPr>
    <a:lvl3pPr marL="9144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3pPr>
    <a:lvl4pPr marL="13716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4pPr>
    <a:lvl5pPr marL="18288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5pPr>
    <a:lvl6pPr marL="22860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6pPr>
    <a:lvl7pPr marL="27432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7pPr>
    <a:lvl8pPr marL="32004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8pPr>
    <a:lvl9pPr marL="3200400" indent="0" algn="l" defTabSz="914400" eaLnBrk="1" fontAlgn="auto" latinLnBrk="0" hangingPunct="1">
      <a:buNone/>
      <a:defRPr sz="1800" kern="1200">
        <a:solidFill>
          <a:schemeClr val="tx1"/>
        </a:solidFill>
        <a:latin typeface="Droid Sans" pitchFamily="0" charset="0"/>
        <a:ea typeface="宋体" pitchFamily="0" charset="0"/>
        <a:cs typeface="Droid Sans"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22058" autoAdjust="0"/>
    <p:restoredTop sz="86379" autoAdjust="0"/>
  </p:normalViewPr>
  <p:slideViewPr>
    <p:cSldViewPr>
      <p:cViewPr>
        <p:scale>
          <a:sx n="167" d="100"/>
          <a:sy n="167" d="100"/>
        </p:scale>
        <p:origin x="0" y="0"/>
      </p:cViewPr>
      <p:guideLst>
        <p:guide orient="horz" pos="2160"/>
        <p:guide pos="2880"/>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theme" Target="theme/theme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&lt;#&gt;</a:t>
            </a:fld>
            <a:endParaRPr lang="zh-CN" altLang="en-US" sz="1200">
              <a:latin typeface="Calibri" pitchFamily="0" charset="0"/>
              <a:ea typeface="宋体" pitchFamily="0" charset="0"/>
              <a:cs typeface="Calibri" pitchFamily="0" charset="0"/>
            </a:endParaRPr>
          </a:p>
        </p:txBody>
      </p:sp>
      <p:sp>
        <p:nvSpPr>
          <p:cNvPr id="7" name="文本框"/>
          <p:cNvSpPr>
            <a:spLocks noGrp="1"/>
          </p:cNvSpPr>
          <p:nvPr>
            <p:ph type="hdr"/>
          </p:nvPr>
        </p:nvSpPr>
        <p:spPr>
          <a:xfrm rot="0">
            <a:off x="0" y="0"/>
            <a:ext cx="2971799" cy="457200"/>
          </a:xfrm>
          <a:prstGeom prst="rect"/>
          <a:noFill/>
          <a:ln w="12700" cmpd="sng" cap="flat">
            <a:noFill/>
            <a:prstDash val="solid"/>
            <a:miter/>
          </a:ln>
        </p:spPr>
        <p:txBody>
          <a:bodyPr vert="horz" wrap="square" lIns="91440" tIns="45720" rIns="91440" bIns="45720" anchor="t" anchorCtr="0">
            <a:prstTxWarp prst="textNoShape"/>
          </a:bodyPr>
          <a:lstStyle/>
          <a:p>
            <a:pPr algn="l"/>
            <a:endParaRPr lang="zh-CN" altLang="en-US" sz="1200">
              <a:latin typeface="Calibri" pitchFamily="0" charset="0"/>
              <a:ea typeface="宋体" pitchFamily="0" charset="0"/>
              <a:cs typeface="Calibri" pitchFamily="0" charset="0"/>
            </a:endParaRPr>
          </a:p>
        </p:txBody>
      </p:sp>
      <p:sp>
        <p:nvSpPr>
          <p:cNvPr id="8" name="文本框"/>
          <p:cNvSpPr>
            <a:spLocks noGrp="1"/>
          </p:cNvSpPr>
          <p:nvPr>
            <p:ph type="dt" idx="1"/>
          </p:nvPr>
        </p:nvSpPr>
        <p:spPr>
          <a:xfrm rot="0">
            <a:off x="3884613" y="0"/>
            <a:ext cx="2971800" cy="457200"/>
          </a:xfrm>
          <a:prstGeom prst="rect"/>
          <a:noFill/>
          <a:ln w="12700" cmpd="sng" cap="flat">
            <a:noFill/>
            <a:prstDash val="solid"/>
            <a:miter/>
          </a:ln>
        </p:spPr>
        <p:txBody>
          <a:bodyPr vert="horz" wrap="square" lIns="91440" tIns="45720" rIns="91440" bIns="45720" anchor="t" anchorCtr="0">
            <a:prstTxWarp prst="textNoShape"/>
          </a:bodyPr>
          <a:lstStyle/>
          <a:p>
            <a:pPr algn="r"/>
            <a:fld id="{CAD2D6BD-DE1B-4B5F-8B41-2702339687B9}" type="datetime1">
              <a:rPr lang="en-US" altLang="zh-CN" sz="1200">
                <a:latin typeface="Calibri" pitchFamily="0" charset="0"/>
                <a:ea typeface="宋体" pitchFamily="0" charset="0"/>
                <a:cs typeface="Calibri" pitchFamily="0" charset="0"/>
              </a:rPr>
              <a:t>10/6/2022</a:t>
            </a:fld>
            <a:endParaRPr lang="zh-CN" altLang="en-US" sz="1200">
              <a:latin typeface="Calibri" pitchFamily="0" charset="0"/>
              <a:ea typeface="宋体" pitchFamily="0" charset="0"/>
              <a:cs typeface="Calibri" pitchFamily="0" charset="0"/>
            </a:endParaRPr>
          </a:p>
        </p:txBody>
      </p:sp>
      <p:sp>
        <p:nvSpPr>
          <p:cNvPr id="9" name="对象"/>
          <p:cNvSpPr>
            <a:spLocks noGrp="1" noChangeAspect="1"/>
          </p:cNvSpPr>
          <p:nvPr>
            <p:ph type="sldImg" idx="2"/>
          </p:nvPr>
        </p:nvSpPr>
        <p:spPr>
          <a:xfrm rot="0">
            <a:off x="1143000" y="685800"/>
            <a:ext cx="4572000" cy="3429000"/>
          </a:xfrm>
          <a:prstGeom prst="rect"/>
          <a:noFill/>
          <a:ln w="12700" cmpd="sng" cap="flat">
            <a:solidFill>
              <a:srgbClr val="000000"/>
            </a:solidFill>
            <a:prstDash val="solid"/>
            <a:round/>
          </a:ln>
        </p:spPr>
      </p:sp>
      <p:sp>
        <p:nvSpPr>
          <p:cNvPr id="10" name="文本框"/>
          <p:cNvSpPr>
            <a:spLocks noGrp="1"/>
          </p:cNvSpPr>
          <p:nvPr>
            <p:ph type="body" idx="3"/>
          </p:nvPr>
        </p:nvSpPr>
        <p:spPr>
          <a:xfrm rot="0">
            <a:off x="685800" y="4343400"/>
            <a:ext cx="5486400" cy="4114800"/>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1" name="文本框"/>
          <p:cNvSpPr>
            <a:spLocks noGrp="1"/>
          </p:cNvSpPr>
          <p:nvPr>
            <p:ph type="ftr" idx="4"/>
          </p:nvPr>
        </p:nvSpPr>
        <p:spPr>
          <a:xfrm rot="0">
            <a:off x="0" y="8685213"/>
            <a:ext cx="2971799" cy="457200"/>
          </a:xfrm>
          <a:prstGeom prst="rect"/>
          <a:noFill/>
          <a:ln w="12700" cmpd="sng" cap="flat">
            <a:noFill/>
            <a:prstDash val="solid"/>
            <a:miter/>
          </a:ln>
        </p:spPr>
        <p:txBody>
          <a:bodyPr vert="horz" wrap="square" lIns="91440" tIns="45720" rIns="91440" bIns="45720" anchor="b" anchorCtr="0">
            <a:prstTxWarp prst="textNoShape"/>
          </a:bodyPr>
          <a:lstStyle/>
          <a:p>
            <a:pPr algn="l"/>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98605142"/>
      </p:ext>
    </p:extLst>
  </p:cSld>
  <p:clrMap bg1="lt1" tx1="dk1" bg2="lt2" tx2="dk2" accent1="accent1" accent2="accent2" accent3="accent3" accent4="accent4" accent5="accent5" accent6="accent6" hlink="hlink" folHlink="folHlink"/>
  <p:hf sldNum="1"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51849871"/>
      </p:ext>
    </p:extLst>
  </p:cSld>
  <p:clrMapOvr>
    <a:masterClrMapping/>
  </p:clrMapOvr>
</p:notes>
</file>

<file path=ppt/notesSlides/notesSlide1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10</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58715590"/>
      </p:ext>
    </p:extLst>
  </p:cSld>
  <p:clrMapOvr>
    <a:masterClrMapping/>
  </p:clrMapOvr>
</p:notes>
</file>

<file path=ppt/notesSlides/notesSlide1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85198229"/>
      </p:ext>
    </p:extLst>
  </p:cSld>
  <p:clrMapOvr>
    <a:masterClrMapping/>
  </p:clrMapOvr>
</p:notes>
</file>

<file path=ppt/notesSlides/notesSlide1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12</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068266748"/>
      </p:ext>
    </p:extLst>
  </p:cSld>
  <p:clrMapOvr>
    <a:masterClrMapping/>
  </p:clrMapOvr>
</p:notes>
</file>

<file path=ppt/notesSlides/notesSlide1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13</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31120781"/>
      </p:ext>
    </p:extLst>
  </p:cSld>
  <p:clrMapOvr>
    <a:masterClrMapping/>
  </p:clrMapOvr>
</p:notes>
</file>

<file path=ppt/notesSlides/notesSlide1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14</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73959508"/>
      </p:ext>
    </p:extLst>
  </p:cSld>
  <p:clrMapOvr>
    <a:masterClrMapping/>
  </p:clrMapOvr>
</p:notes>
</file>

<file path=ppt/notesSlides/notesSlide1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15</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69893449"/>
      </p:ext>
    </p:extLst>
  </p:cSld>
  <p:clrMapOvr>
    <a:masterClrMapping/>
  </p:clrMapOvr>
</p:notes>
</file>

<file path=ppt/notesSlides/notesSlide1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16</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31434459"/>
      </p:ext>
    </p:extLst>
  </p:cSld>
  <p:clrMapOvr>
    <a:masterClrMapping/>
  </p:clrMapOvr>
</p:notes>
</file>

<file path=ppt/notesSlides/notesSlide1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17</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94213723"/>
      </p:ext>
    </p:extLst>
  </p:cSld>
  <p:clrMapOvr>
    <a:masterClrMapping/>
  </p:clrMapOvr>
</p:notes>
</file>

<file path=ppt/notesSlides/notesSlide1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18</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65398815"/>
      </p:ext>
    </p:extLst>
  </p:cSld>
  <p:clrMapOvr>
    <a:masterClrMapping/>
  </p:clrMapOvr>
</p:notes>
</file>

<file path=ppt/notesSlides/notesSlide1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19</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96396900"/>
      </p:ext>
    </p:extLst>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36672158"/>
      </p:ext>
    </p:extLst>
  </p:cSld>
  <p:clrMapOvr>
    <a:masterClrMapping/>
  </p:clrMapOvr>
</p:notes>
</file>

<file path=ppt/notesSlides/notesSlide2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20</a:t>
            </a:fld>
            <a:endParaRPr lang="zh-CN" altLang="en-US" sz="1200">
              <a:latin typeface="Calibri" pitchFamily="0" charset="0"/>
              <a:ea typeface="宋体" pitchFamily="0" charset="0"/>
              <a:cs typeface="Calibri" pitchFamily="0" charset="0"/>
            </a:endParaRPr>
          </a:p>
        </p:txBody>
      </p:sp>
      <p:sp>
        <p:nvSpPr>
          <p:cNvPr id="55" name="对象"/>
          <p:cNvSpPr>
            <a:spLocks noGrp="1" noChangeAspect="1"/>
          </p:cNvSpPr>
          <p:nvPr>
            <p:ph type="sldImg"/>
          </p:nvPr>
        </p:nvSpPr>
        <p:spPr>
          <a:xfrm rot="0">
            <a:off x="1143000" y="685800"/>
            <a:ext cx="4572000" cy="3429000"/>
          </a:xfrm>
          <a:prstGeom prst="rect"/>
          <a:noFill/>
          <a:ln w="12700" cmpd="sng" cap="flat">
            <a:noFill/>
            <a:prstDash val="solid"/>
            <a:miter/>
          </a:ln>
        </p:spPr>
      </p:sp>
      <p:sp>
        <p:nvSpPr>
          <p:cNvPr id="56" name="文本框"/>
          <p:cNvSpPr>
            <a:spLocks noGrp="1"/>
          </p:cNvSpPr>
          <p:nvPr>
            <p:ph type="body" idx="1"/>
          </p:nvPr>
        </p:nvSpPr>
        <p:spPr>
          <a:xfrm rot="0">
            <a:off x="685800" y="4343400"/>
            <a:ext cx="5486400" cy="411480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2014010141"/>
      </p:ext>
    </p:extLst>
  </p:cSld>
  <p:clrMapOvr>
    <a:masterClrMapping/>
  </p:clrMapOvr>
</p:notes>
</file>

<file path=ppt/notesSlides/notesSlide2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148596580"/>
      </p:ext>
    </p:extLst>
  </p:cSld>
  <p:clrMapOvr>
    <a:masterClrMapping/>
  </p:clrMapOvr>
</p:notes>
</file>

<file path=ppt/notesSlides/notesSlide2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22</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21335145"/>
      </p:ext>
    </p:extLst>
  </p:cSld>
  <p:clrMapOvr>
    <a:masterClrMapping/>
  </p:clrMapOvr>
</p:notes>
</file>

<file path=ppt/notesSlides/notesSlide2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23</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08241824"/>
      </p:ext>
    </p:extLst>
  </p:cSld>
  <p:clrMapOvr>
    <a:masterClrMapping/>
  </p:clrMapOvr>
</p:notes>
</file>

<file path=ppt/notesSlides/notesSlide2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24</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57743447"/>
      </p:ext>
    </p:extLst>
  </p:cSld>
  <p:clrMapOvr>
    <a:masterClrMapping/>
  </p:clrMapOvr>
</p:notes>
</file>

<file path=ppt/notesSlides/notesSlide2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25</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62661464"/>
      </p:ext>
    </p:extLst>
  </p:cSld>
  <p:clrMapOvr>
    <a:masterClrMapping/>
  </p:clrMapOvr>
</p:notes>
</file>

<file path=ppt/notesSlides/notesSlide2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26</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06758584"/>
      </p:ext>
    </p:extLst>
  </p:cSld>
  <p:clrMapOvr>
    <a:masterClrMapping/>
  </p:clrMapOvr>
</p:notes>
</file>

<file path=ppt/notesSlides/notesSlide2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27</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96177383"/>
      </p:ext>
    </p:extLst>
  </p:cSld>
  <p:clrMapOvr>
    <a:masterClrMapping/>
  </p:clrMapOvr>
</p:notes>
</file>

<file path=ppt/notesSlides/notesSlide2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28</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19066455"/>
      </p:ext>
    </p:extLst>
  </p:cSld>
  <p:clrMapOvr>
    <a:masterClrMapping/>
  </p:clrMapOvr>
</p:notes>
</file>

<file path=ppt/notesSlides/notesSlide2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29</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46622636"/>
      </p:ext>
    </p:extLst>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7447157"/>
      </p:ext>
    </p:extLst>
  </p:cSld>
  <p:clrMapOvr>
    <a:masterClrMapping/>
  </p:clrMapOvr>
</p:notes>
</file>

<file path=ppt/notesSlides/notesSlide3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30</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42213046"/>
      </p:ext>
    </p:extLst>
  </p:cSld>
  <p:clrMapOvr>
    <a:masterClrMapping/>
  </p:clrMapOvr>
</p:notes>
</file>

<file path=ppt/notesSlides/notesSlide3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79341508"/>
      </p:ext>
    </p:extLst>
  </p:cSld>
  <p:clrMapOvr>
    <a:masterClrMapping/>
  </p:clrMapOvr>
</p:notes>
</file>

<file path=ppt/notesSlides/notesSlide3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32</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51367491"/>
      </p:ext>
    </p:extLst>
  </p:cSld>
  <p:clrMapOvr>
    <a:masterClrMapping/>
  </p:clrMapOvr>
</p:notes>
</file>

<file path=ppt/notesSlides/notesSlide3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33</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44576546"/>
      </p:ext>
    </p:extLst>
  </p:cSld>
  <p:clrMapOvr>
    <a:masterClrMapping/>
  </p:clrMapOvr>
</p:notes>
</file>

<file path=ppt/notesSlides/notesSlide3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34</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84071385"/>
      </p:ext>
    </p:extLst>
  </p:cSld>
  <p:clrMapOvr>
    <a:masterClrMapping/>
  </p:clrMapOvr>
</p:notes>
</file>

<file path=ppt/notesSlides/notesSlide3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35</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6074290"/>
      </p:ext>
    </p:extLst>
  </p:cSld>
  <p:clrMapOvr>
    <a:masterClrMapping/>
  </p:clrMapOvr>
</p:notes>
</file>

<file path=ppt/notesSlides/notesSlide3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36</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15240951"/>
      </p:ext>
    </p:extLst>
  </p:cSld>
  <p:clrMapOvr>
    <a:masterClrMapping/>
  </p:clrMapOvr>
</p:notes>
</file>

<file path=ppt/notesSlides/notesSlide3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37</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12962349"/>
      </p:ext>
    </p:extLst>
  </p:cSld>
  <p:clrMapOvr>
    <a:masterClrMapping/>
  </p:clrMapOvr>
</p:notes>
</file>

<file path=ppt/notesSlides/notesSlide3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38</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31760582"/>
      </p:ext>
    </p:extLst>
  </p:cSld>
  <p:clrMapOvr>
    <a:masterClrMapping/>
  </p:clrMapOvr>
</p:notes>
</file>

<file path=ppt/notesSlides/notesSlide3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39</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29220316"/>
      </p:ext>
    </p:extLst>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4</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71452375"/>
      </p:ext>
    </p:extLst>
  </p:cSld>
  <p:clrMapOvr>
    <a:masterClrMapping/>
  </p:clrMapOvr>
</p:notes>
</file>

<file path=ppt/notesSlides/notesSlide4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40</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30036413"/>
      </p:ext>
    </p:extLst>
  </p:cSld>
  <p:clrMapOvr>
    <a:masterClrMapping/>
  </p:clrMapOvr>
</p:notes>
</file>

<file path=ppt/notesSlides/notesSlide4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41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795520615"/>
      </p:ext>
    </p:extLst>
  </p:cSld>
  <p:clrMapOvr>
    <a:masterClrMapping/>
  </p:clrMapOvr>
</p:notes>
</file>

<file path=ppt/notesSlides/notesSlide4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42</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140099964"/>
      </p:ext>
    </p:extLst>
  </p:cSld>
  <p:clrMapOvr>
    <a:masterClrMapping/>
  </p:clrMapOvr>
</p:notes>
</file>

<file path=ppt/notesSlides/notesSlide4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43</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40024921"/>
      </p:ext>
    </p:extLst>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5</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98351302"/>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6</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181986845"/>
      </p:ext>
    </p:extLst>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7</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19998096"/>
      </p:ext>
    </p:extLst>
  </p:cSld>
  <p:clrMapOvr>
    <a:masterClrMapping/>
  </p:clrMapOvr>
</p:notes>
</file>

<file path=ppt/notesSlides/notesSlide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8</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18896541"/>
      </p:ext>
    </p:extLst>
  </p:cSld>
  <p:clrMapOvr>
    <a:masterClrMapping/>
  </p:clrMapOvr>
</p:notes>
</file>

<file path=ppt/notesSlides/notesSlide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2" name="文本框"/>
          <p:cNvSpPr>
            <a:spLocks noGrp="1"/>
          </p:cNvSpPr>
          <p:nvPr>
            <p:ph type="sldNum" idx="5"/>
          </p:nvPr>
        </p:nvSpPr>
        <p:spPr>
          <a:xfrm rot="0">
            <a:off x="3884613" y="8685213"/>
            <a:ext cx="29718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Calibri" pitchFamily="0" charset="0"/>
                <a:ea typeface="宋体" pitchFamily="0" charset="0"/>
                <a:cs typeface="Calibri" pitchFamily="0" charset="0"/>
              </a:rPr>
              <a:t>9</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88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showMasterSp="0" type="title" preserve="1">
  <p:cSld name="标题幻灯片">
    <p:bg>
      <p:bgPr>
        <a:solidFill>
          <a:schemeClr val="bg1"/>
        </a:solidFill>
      </p:bgPr>
    </p:bg>
    <p:spTree>
      <p:nvGrpSpPr>
        <p:cNvPr id="1" name=""/>
        <p:cNvGrpSpPr/>
        <p:nvPr/>
      </p:nvGrpSpPr>
      <p:grpSpPr>
        <a:xfrm>
          <a:off x="0" y="0"/>
          <a:ext cx="0" cy="0"/>
          <a:chOff x="0" y="0"/>
          <a:chExt cx="0" cy="0"/>
        </a:xfrm>
      </p:grpSpPr>
      <p:sp>
        <p:nvSpPr>
          <p:cNvPr id="97" name="文本框"/>
          <p:cNvSpPr>
            <a:spLocks noGrp="1"/>
          </p:cNvSpPr>
          <p:nvPr>
            <p:ph type="ctrTitle"/>
          </p:nvPr>
        </p:nvSpPr>
        <p:spPr>
          <a:xfrm rot="0">
            <a:off x="685800" y="2130425"/>
            <a:ext cx="7772400" cy="1470024"/>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1200" cap="none" spc="0" baseline="0">
                <a:solidFill>
                  <a:schemeClr val="tx1"/>
                </a:solidFill>
                <a:latin typeface="Calibri" pitchFamily="0" charset="0"/>
                <a:ea typeface="宋体" pitchFamily="0" charset="0"/>
                <a:cs typeface="Lucida Sans"/>
              </a:rPr>
              <a:t>Click to edit Master title style</a:t>
            </a:r>
            <a:endParaRPr lang="zh-CN" altLang="en-US" sz="4400" b="0" i="0" u="none" strike="noStrike" kern="1200" cap="none" spc="0" baseline="0">
              <a:solidFill>
                <a:schemeClr val="tx1"/>
              </a:solidFill>
              <a:latin typeface="Calibri" pitchFamily="0" charset="0"/>
              <a:ea typeface="宋体" pitchFamily="0" charset="0"/>
              <a:cs typeface="Lucida Sans"/>
            </a:endParaRPr>
          </a:p>
        </p:txBody>
      </p:sp>
      <p:sp>
        <p:nvSpPr>
          <p:cNvPr id="98" name="文本框"/>
          <p:cNvSpPr>
            <a:spLocks noGrp="1"/>
          </p:cNvSpPr>
          <p:nvPr>
            <p:ph type="subTitle" idx="1"/>
          </p:nvPr>
        </p:nvSpPr>
        <p:spPr>
          <a:xfrm rot="0">
            <a:off x="1371600" y="3886200"/>
            <a:ext cx="6400800" cy="1752600"/>
          </a:xfrm>
          <a:prstGeom prst="rect"/>
          <a:noFill/>
          <a:ln w="12700" cmpd="sng" cap="flat">
            <a:noFill/>
            <a:prstDash val="solid"/>
            <a:miter/>
          </a:ln>
        </p:spPr>
        <p:txBody>
          <a:bodyPr vert="horz" wrap="square" lIns="91440" tIns="45720" rIns="91440" bIns="45720" anchor="t" anchorCtr="0">
            <a:prstTxWarp prst="textNoShape"/>
          </a:bodyPr>
          <a:lstStyle/>
          <a:p>
            <a:pPr marL="0" indent="0" algn="ctr">
              <a:lnSpc>
                <a:spcPct val="100000"/>
              </a:lnSpc>
              <a:spcBef>
                <a:spcPct val="20000"/>
              </a:spcBef>
              <a:spcAft>
                <a:spcPts val="0"/>
              </a:spcAft>
              <a:buNone/>
            </a:pPr>
            <a:r>
              <a:rPr lang="en-US" altLang="zh-CN" sz="3200" b="0" i="0" u="none" strike="noStrike" kern="1200" cap="none" spc="0" baseline="0">
                <a:solidFill>
                  <a:srgbClr val="898989"/>
                </a:solidFill>
                <a:latin typeface="Calibri" pitchFamily="0" charset="0"/>
                <a:ea typeface="宋体" pitchFamily="0" charset="0"/>
                <a:cs typeface="Lucida Sans"/>
              </a:rPr>
              <a:t>Click to edit Master subtitle style</a:t>
            </a:r>
            <a:endParaRPr lang="zh-CN" altLang="en-US" sz="3200" b="0" i="0" u="none" strike="noStrike" kern="1200" cap="none" spc="0" baseline="0">
              <a:solidFill>
                <a:srgbClr val="898989"/>
              </a:solidFill>
              <a:latin typeface="Calibri" pitchFamily="0" charset="0"/>
              <a:ea typeface="宋体" pitchFamily="0" charset="0"/>
              <a:cs typeface="Lucida Sans"/>
            </a:endParaRPr>
          </a:p>
        </p:txBody>
      </p:sp>
      <p:sp>
        <p:nvSpPr>
          <p:cNvPr id="99" name="文本框"/>
          <p:cNvSpPr>
            <a:spLocks noGrp="1"/>
          </p:cNvSpPr>
          <p:nvPr>
            <p:ph type="dt" idx="10"/>
          </p:nvPr>
        </p:nvSpPr>
        <p:spPr>
          <a:xfrm rot="0">
            <a:off x="457200" y="6356349"/>
            <a:ext cx="2133600" cy="365125"/>
          </a:xfrm>
          <a:prstGeom prst="rect"/>
          <a:noFill/>
          <a:ln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endParaRPr lang="zh-CN" altLang="en-US" sz="1200" b="0" i="0" u="none" strike="noStrike" kern="1200" cap="none" spc="0" baseline="0">
              <a:solidFill>
                <a:srgbClr val="898989"/>
              </a:solidFill>
              <a:latin typeface="Calibri" pitchFamily="0" charset="0"/>
              <a:ea typeface="宋体" pitchFamily="0" charset="0"/>
              <a:cs typeface="Calibri" pitchFamily="0" charset="0"/>
            </a:endParaRPr>
          </a:p>
        </p:txBody>
      </p:sp>
      <p:sp>
        <p:nvSpPr>
          <p:cNvPr id="100" name="文本框"/>
          <p:cNvSpPr>
            <a:spLocks noGrp="1"/>
          </p:cNvSpPr>
          <p:nvPr>
            <p:ph type="ftr"/>
          </p:nvPr>
        </p:nvSpPr>
        <p:spPr>
          <a:xfrm rot="0">
            <a:off x="3124200" y="6356349"/>
            <a:ext cx="2895600" cy="365125"/>
          </a:xfrm>
          <a:prstGeom prst="rect"/>
          <a:noFill/>
          <a:ln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endParaRPr lang="zh-CN" altLang="en-US" sz="1200" b="0" i="0" u="none" strike="noStrike" kern="1200" cap="none" spc="0" baseline="0">
              <a:solidFill>
                <a:srgbClr val="898989"/>
              </a:solidFill>
              <a:latin typeface="Calibri" pitchFamily="0" charset="0"/>
              <a:ea typeface="宋体" pitchFamily="0" charset="0"/>
              <a:cs typeface="Calibri" pitchFamily="0" charset="0"/>
            </a:endParaRPr>
          </a:p>
        </p:txBody>
      </p:sp>
      <p:sp>
        <p:nvSpPr>
          <p:cNvPr id="101" name="文本框"/>
          <p:cNvSpPr>
            <a:spLocks noGrp="1"/>
          </p:cNvSpPr>
          <p:nvPr>
            <p:ph type="sldNum"/>
          </p:nvPr>
        </p:nvSpPr>
        <p:spPr>
          <a:xfrm rot="0">
            <a:off x="6553200" y="6356349"/>
            <a:ext cx="2133600" cy="365125"/>
          </a:xfrm>
          <a:prstGeom prst="rect"/>
          <a:noFill/>
          <a:ln cmpd="sng" cap="flat">
            <a:noFill/>
            <a:prstDash val="solid"/>
            <a:miter/>
          </a:ln>
        </p:spPr>
        <p:txBody>
          <a:bodyPr vert="horz" wrap="square" lIns="91440" tIns="45720" rIns="91440" bIns="45720" anchor="ctr"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1200" cap="none" spc="0" baseline="0">
                <a:solidFill>
                  <a:srgbClr val="898989"/>
                </a:solidFill>
                <a:latin typeface="Calibri" pitchFamily="0" charset="0"/>
                <a:ea typeface="宋体" pitchFamily="0" charset="0"/>
                <a:cs typeface="Calibri" pitchFamily="0" charset="0"/>
              </a:rPr>
              <a:t>&lt;#&gt;</a:t>
            </a:fld>
            <a:endParaRPr lang="zh-CN" altLang="en-US" sz="1200" b="0" i="0" u="none" strike="noStrike" kern="1200" cap="none" spc="0" baseline="0">
              <a:solidFill>
                <a:srgbClr val="898989"/>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98816680"/>
      </p:ext>
    </p:extLst>
  </p:cSld>
  <p:clrMapOvr>
    <a:masterClrMapping/>
  </p:clrMapOvr>
</p:sldLayout>
</file>

<file path=ppt/slideLayouts/slideLayout10.xml><?xml version="1.0" encoding="utf-8"?>
<p:sldLayout xmlns:p="http://schemas.openxmlformats.org/presentationml/2006/main" type="vertTx" preserve="1">
  <p:cSld name="标题和竖排文本">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body" orient="vert" idx="1"/>
          </p:nvPr>
        </p:nvSpPr>
        <p:spPr/>
        <p:txBody>
          <a:bodyPr xmlns:a="http://schemas.openxmlformats.org/drawingml/2006/main" vert="eaVert"/>
          <a:lstStyle xmlns:a="http://schemas.openxmlformats.org/drawingml/2006/main"/>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4"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5"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6"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2035816518"/>
      </p:ext>
    </p:extLst>
  </p:cSld>
  <p:clrMapOvr>
    <a:masterClrMapping xmlns:a="http://schemas.openxmlformats.org/drawingml/2006/main"/>
  </p:clrMapOvr>
</p:sldLayout>
</file>

<file path=ppt/slideLayouts/slideLayout11.xml><?xml version="1.0" encoding="utf-8"?>
<p:sldLayout xmlns:p="http://schemas.openxmlformats.org/presentationml/2006/main" type="vertTitleAndTx" preserve="1">
  <p:cSld name="垂直排列标题与文本">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orient="vert"/>
          </p:nvPr>
        </p:nvSpPr>
        <p:spPr>
          <a:xfrm xmlns:a="http://schemas.openxmlformats.org/drawingml/2006/main">
            <a:off x="6629400" y="274638"/>
            <a:ext cx="2057400" cy="5851525"/>
          </a:xfrm>
        </p:spPr>
        <p:txBody>
          <a:bodyPr xmlns:a="http://schemas.openxmlformats.org/drawingml/2006/main" vert="eaVert"/>
          <a:lstStyle xmlns:a="http://schemas.openxmlformats.org/drawingml/2006/main"/>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body" orient="vert" idx="1"/>
          </p:nvPr>
        </p:nvSpPr>
        <p:spPr>
          <a:xfrm xmlns:a="http://schemas.openxmlformats.org/drawingml/2006/main">
            <a:off x="457200" y="274638"/>
            <a:ext cx="6019800" cy="5851525"/>
          </a:xfrm>
        </p:spPr>
        <p:txBody>
          <a:bodyPr xmlns:a="http://schemas.openxmlformats.org/drawingml/2006/main" vert="eaVert"/>
          <a:lstStyle xmlns:a="http://schemas.openxmlformats.org/drawingml/2006/main"/>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4"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5"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6"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316926595"/>
      </p:ext>
    </p:extLst>
  </p:cSld>
  <p:clrMapOvr>
    <a:masterClrMapping xmlns:a="http://schemas.openxmlformats.org/drawingml/2006/main"/>
  </p:clrMapOvr>
</p:sldLayout>
</file>

<file path=ppt/slideLayouts/slideLayout12.xml><?xml version="1.0" encoding="utf-8"?>
<p:sldLayout xmlns:p="http://schemas.openxmlformats.org/presentationml/2006/main" showMasterSp="0" preserve="1">
  <p:cSld name="自定义版式">
    <p:bg>
      <p:bgPr>
        <a:solidFill xmlns:a="http://schemas.openxmlformats.org/drawingml/2006/main">
          <a:schemeClr val="bg1"/>
        </a:solidFill>
      </p:bgPr>
    </p:bg>
    <p:spTree>
      <p:nvGrpSpPr>
        <p:cNvPr id="1" name=""/>
        <p:cNvGrpSpPr/>
        <p:nvPr/>
      </p:nvGrpSpPr>
      <p:grpSpPr>
        <a:xfrm xmlns:a="http://schemas.openxmlformats.org/drawingml/2006/main">
          <a:off x="0" y="0"/>
          <a:ext cx="0" cy="0"/>
          <a:chOff x="0" y="0"/>
          <a:chExt cx="0" cy="0"/>
        </a:xfrm>
      </p:grpSpPr>
      <p:sp>
        <p:nvSpPr>
          <p:cNvPr id="13" name="文本框"/>
          <p:cNvSpPr>
            <a:spLocks xmlns:a="http://schemas.openxmlformats.org/drawingml/2006/main" noGrp="1"/>
          </p:cNvSpPr>
          <p:nvPr>
            <p:ph type="dt" idx="10"/>
          </p:nvPr>
        </p:nvSpPr>
        <p:spPr>
          <a:xfrm xmlns:a="http://schemas.openxmlformats.org/drawingml/2006/main" rot="0">
            <a:off x="457200" y="6356349"/>
            <a:ext cx="2133600" cy="365125"/>
          </a:xfrm>
          <a:prstGeom xmlns:a="http://schemas.openxmlformats.org/drawingml/2006/main" prst="rect"/>
          <a:noFill xmlns:a="http://schemas.openxmlformats.org/drawingml/2006/main"/>
          <a:ln xmlns:a="http://schemas.openxmlformats.org/drawingml/2006/main" cmpd="sng" cap="flat">
            <a:noFill/>
            <a:prstDash val="solid"/>
            <a:miter/>
          </a:ln>
        </p:spPr>
        <p:txBody>
          <a:bodyPr xmlns:a="http://schemas.openxmlformats.org/drawingml/2006/main" vert="horz" wrap="square" lIns="91440" tIns="45720" rIns="91440" bIns="45720" anchor="ctr" anchorCtr="0">
            <a:prstTxWarp prst="textNoShape"/>
          </a:bodyPr>
          <a:lstStyle xmlns:a="http://schemas.openxmlformats.org/drawingml/2006/main"/>
          <a:p xmlns:a="http://schemas.openxmlformats.org/drawingml/2006/main">
            <a:pPr algn="l"/>
            <a:endParaRPr lang="zh-CN" altLang="en-US" sz="1200">
              <a:solidFill>
                <a:srgbClr val="898989"/>
              </a:solidFill>
              <a:latin typeface="Calibri" pitchFamily="0" charset="0"/>
              <a:ea typeface="宋体" pitchFamily="0" charset="0"/>
              <a:cs typeface="Calibri" pitchFamily="0" charset="0"/>
            </a:endParaRPr>
          </a:p>
        </p:txBody>
      </p:sp>
      <p:sp>
        <p:nvSpPr>
          <p:cNvPr id="14" name="文本框"/>
          <p:cNvSpPr>
            <a:spLocks xmlns:a="http://schemas.openxmlformats.org/drawingml/2006/main" noGrp="1"/>
          </p:cNvSpPr>
          <p:nvPr>
            <p:ph type="ftr"/>
          </p:nvPr>
        </p:nvSpPr>
        <p:spPr>
          <a:xfrm xmlns:a="http://schemas.openxmlformats.org/drawingml/2006/main" rot="0">
            <a:off x="3124200" y="6356349"/>
            <a:ext cx="2895600" cy="365125"/>
          </a:xfrm>
          <a:prstGeom xmlns:a="http://schemas.openxmlformats.org/drawingml/2006/main" prst="rect"/>
          <a:noFill xmlns:a="http://schemas.openxmlformats.org/drawingml/2006/main"/>
          <a:ln xmlns:a="http://schemas.openxmlformats.org/drawingml/2006/main" cmpd="sng" cap="flat">
            <a:noFill/>
            <a:prstDash val="solid"/>
            <a:miter/>
          </a:ln>
        </p:spPr>
        <p:txBody>
          <a:bodyPr xmlns:a="http://schemas.openxmlformats.org/drawingml/2006/main" vert="horz" wrap="square" lIns="91440" tIns="45720" rIns="91440" bIns="45720" anchor="ctr" anchorCtr="0">
            <a:prstTxWarp prst="textNoShape"/>
          </a:bodyPr>
          <a:lstStyle xmlns:a="http://schemas.openxmlformats.org/drawingml/2006/main"/>
          <a:p xmlns:a="http://schemas.openxmlformats.org/drawingml/2006/main">
            <a:pPr algn="ctr"/>
            <a:endParaRPr lang="zh-CN" altLang="en-US" sz="1200">
              <a:solidFill>
                <a:srgbClr val="898989"/>
              </a:solidFill>
              <a:latin typeface="Calibri" pitchFamily="0" charset="0"/>
              <a:ea typeface="宋体" pitchFamily="0" charset="0"/>
              <a:cs typeface="Calibri" pitchFamily="0" charset="0"/>
            </a:endParaRPr>
          </a:p>
        </p:txBody>
      </p:sp>
      <p:sp>
        <p:nvSpPr>
          <p:cNvPr id="15" name="文本框"/>
          <p:cNvSpPr>
            <a:spLocks xmlns:a="http://schemas.openxmlformats.org/drawingml/2006/main" noGrp="1"/>
          </p:cNvSpPr>
          <p:nvPr>
            <p:ph type="sldNum"/>
          </p:nvPr>
        </p:nvSpPr>
        <p:spPr>
          <a:xfrm xmlns:a="http://schemas.openxmlformats.org/drawingml/2006/main" rot="0">
            <a:off x="6553200" y="6356349"/>
            <a:ext cx="2133600" cy="365125"/>
          </a:xfrm>
          <a:prstGeom xmlns:a="http://schemas.openxmlformats.org/drawingml/2006/main" prst="rect"/>
          <a:noFill xmlns:a="http://schemas.openxmlformats.org/drawingml/2006/main"/>
          <a:ln xmlns:a="http://schemas.openxmlformats.org/drawingml/2006/main" cmpd="sng" cap="flat">
            <a:noFill/>
            <a:prstDash val="solid"/>
            <a:miter/>
          </a:ln>
        </p:spPr>
        <p:txBody>
          <a:bodyPr xmlns:a="http://schemas.openxmlformats.org/drawingml/2006/main" vert="horz" wrap="square" lIns="91440" tIns="45720" rIns="91440" bIns="45720" anchor="ctr" anchorCtr="0">
            <a:prstTxWarp prst="textNoShape"/>
          </a:bodyPr>
          <a:lstStyle xmlns:a="http://schemas.openxmlformats.org/drawingml/2006/main"/>
          <a:p xmlns:a="http://schemas.openxmlformats.org/drawingml/2006/main">
            <a:pPr algn="r"/>
            <a:fld id="{CAD2D6BD-DE1B-4B5F-8B41-2702339687B9}" type="slidenum">
              <a:rPr lang="en-US" altLang="zh-CN" sz="1200" b="0" i="0" u="none" strike="noStrike" kern="1200" cap="none" spc="0" baseline="0">
                <a:solidFill>
                  <a:srgbClr val="898989"/>
                </a:solidFill>
                <a:latin typeface="Calibri" pitchFamily="0" charset="0"/>
                <a:ea typeface="宋体" pitchFamily="0" charset="0"/>
                <a:cs typeface="Calibri" pitchFamily="0" charset="0"/>
              </a:rPr>
              <a:t>&lt;#&gt;</a:t>
            </a:fld>
            <a:endParaRPr lang="zh-CN" altLang="en-US" sz="1200">
              <a:solidFill>
                <a:srgbClr val="898989"/>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43559362"/>
      </p:ext>
    </p:extLst>
  </p:cSld>
  <p:clrMapOvr>
    <a:masterClrMapping xmlns:a="http://schemas.openxmlformats.org/drawingml/2006/main"/>
  </p:clrMapOvr>
</p:sldLayout>
</file>

<file path=ppt/slideLayouts/slideLayout2.xml><?xml version="1.0" encoding="utf-8"?>
<p:sldLayout xmlns:p="http://schemas.openxmlformats.org/presentationml/2006/main" type="obj" preserve="1">
  <p:cSld name="标题和内容">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idx="1"/>
          </p:nvPr>
        </p:nvSpPr>
        <p:spPr/>
        <p:txBody>
          <a:bodyPr xmlns:a="http://schemas.openxmlformats.org/drawingml/2006/main"/>
          <a:lstStyle xmlns:a="http://schemas.openxmlformats.org/drawingml/2006/main"/>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4"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5"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6"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09496924"/>
      </p:ext>
    </p:extLst>
  </p:cSld>
  <p:clrMapOvr>
    <a:masterClrMapping xmlns:a="http://schemas.openxmlformats.org/drawingml/2006/main"/>
  </p:clrMapOvr>
</p:sldLayout>
</file>

<file path=ppt/slideLayouts/slideLayout3.xml><?xml version="1.0" encoding="utf-8"?>
<p:sldLayout xmlns:p="http://schemas.openxmlformats.org/presentationml/2006/main" type="secHead" preserve="1">
  <p:cSld name="节标题">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a:xfrm xmlns:a="http://schemas.openxmlformats.org/drawingml/2006/main">
            <a:off x="722313" y="4406900"/>
            <a:ext cx="7772400" cy="1362075"/>
          </a:xfrm>
        </p:spPr>
        <p:txBody>
          <a:bodyPr xmlns:a="http://schemas.openxmlformats.org/drawingml/2006/main" anchor="t"/>
          <a:lstStyle xmlns:a="http://schemas.openxmlformats.org/drawingml/2006/main">
            <a:lvl1pPr algn="l">
              <a:defRPr sz="4000" b="1" cap="all"/>
            </a:lvl1pPr>
          </a:lstStyle>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body" idx="1"/>
          </p:nvPr>
        </p:nvSpPr>
        <p:spPr>
          <a:xfrm xmlns:a="http://schemas.openxmlformats.org/drawingml/2006/main">
            <a:off x="722313" y="2906713"/>
            <a:ext cx="7772400" cy="1500187"/>
          </a:xfrm>
        </p:spPr>
        <p:txBody>
          <a:bodyPr xmlns:a="http://schemas.openxmlformats.org/drawingml/2006/main" anchor="b"/>
          <a:lstStyle xmlns:a="http://schemas.openxmlformats.org/drawingml/2006/main">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xmlns:a="http://schemas.openxmlformats.org/drawingml/2006/main">
            <a:pPr lvl="0"/>
            <a:r>
              <a:rPr lang="zh-CN" altLang="en-US" smtClean="0"/>
              <a:t>单击此处编辑母版文本样式</a:t>
            </a:r>
          </a:p>
        </p:txBody>
      </p:sp>
      <p:sp>
        <p:nvSpPr>
          <p:cNvPr id="4"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5"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6"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739538772"/>
      </p:ext>
    </p:extLst>
  </p:cSld>
  <p:clrMapOvr>
    <a:masterClrMapping xmlns:a="http://schemas.openxmlformats.org/drawingml/2006/main"/>
  </p:clrMapOvr>
</p:sldLayout>
</file>

<file path=ppt/slideLayouts/slideLayout4.xml><?xml version="1.0" encoding="utf-8"?>
<p:sldLayout xmlns:p="http://schemas.openxmlformats.org/presentationml/2006/main" type="twoObj" preserve="1">
  <p:cSld name="两栏内容">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sz="half" idx="1"/>
          </p:nvPr>
        </p:nvSpPr>
        <p:spPr>
          <a:xfrm xmlns:a="http://schemas.openxmlformats.org/drawingml/2006/main">
            <a:off x="457200" y="1600200"/>
            <a:ext cx="4038600" cy="4525963"/>
          </a:xfrm>
        </p:spPr>
        <p:txBody>
          <a:bodyPr xmlns:a="http://schemas.openxmlformats.org/drawingml/2006/main"/>
          <a:lstStyle xmlns:a="http://schemas.openxmlformats.org/drawingml/2006/main">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4" name="文本框"/>
          <p:cNvSpPr>
            <a:spLocks xmlns:a="http://schemas.openxmlformats.org/drawingml/2006/main" noGrp="1"/>
          </p:cNvSpPr>
          <p:nvPr>
            <p:ph sz="half" idx="2"/>
          </p:nvPr>
        </p:nvSpPr>
        <p:spPr>
          <a:xfrm xmlns:a="http://schemas.openxmlformats.org/drawingml/2006/main">
            <a:off x="4648200" y="1600200"/>
            <a:ext cx="4038600" cy="4525963"/>
          </a:xfrm>
        </p:spPr>
        <p:txBody>
          <a:bodyPr xmlns:a="http://schemas.openxmlformats.org/drawingml/2006/main"/>
          <a:lstStyle xmlns:a="http://schemas.openxmlformats.org/drawingml/2006/main">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5"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6"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7"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2127200741"/>
      </p:ext>
    </p:extLst>
  </p:cSld>
  <p:clrMapOvr>
    <a:masterClrMapping xmlns:a="http://schemas.openxmlformats.org/drawingml/2006/main"/>
  </p:clrMapOvr>
</p:sldLayout>
</file>

<file path=ppt/slideLayouts/slideLayout5.xml><?xml version="1.0" encoding="utf-8"?>
<p:sldLayout xmlns:p="http://schemas.openxmlformats.org/presentationml/2006/main" type="twoTxTwoObj" preserve="1">
  <p:cSld name="比较">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p:txBody>
          <a:bodyPr xmlns:a="http://schemas.openxmlformats.org/drawingml/2006/main"/>
          <a:lstStyle xmlns:a="http://schemas.openxmlformats.org/drawingml/2006/main">
            <a:lvl1pPr>
              <a:defRPr/>
            </a:lvl1pPr>
          </a:lstStyle>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body" idx="1"/>
          </p:nvPr>
        </p:nvSpPr>
        <p:spPr>
          <a:xfrm xmlns:a="http://schemas.openxmlformats.org/drawingml/2006/main">
            <a:off x="457200" y="1535113"/>
            <a:ext cx="4040188" cy="639762"/>
          </a:xfrm>
        </p:spPr>
        <p:txBody>
          <a:bodyPr xmlns:a="http://schemas.openxmlformats.org/drawingml/2006/main" anchor="b"/>
          <a:lstStyle xmlns:a="http://schemas.openxmlformats.org/drawingml/2006/main">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xmlns:a="http://schemas.openxmlformats.org/drawingml/2006/main">
            <a:pPr lvl="0"/>
            <a:r>
              <a:rPr lang="zh-CN" altLang="en-US" smtClean="0"/>
              <a:t>单击此处编辑母版文本样式</a:t>
            </a:r>
          </a:p>
        </p:txBody>
      </p:sp>
      <p:sp>
        <p:nvSpPr>
          <p:cNvPr id="4" name="文本框"/>
          <p:cNvSpPr>
            <a:spLocks xmlns:a="http://schemas.openxmlformats.org/drawingml/2006/main" noGrp="1"/>
          </p:cNvSpPr>
          <p:nvPr>
            <p:ph sz="half" idx="2"/>
          </p:nvPr>
        </p:nvSpPr>
        <p:spPr>
          <a:xfrm xmlns:a="http://schemas.openxmlformats.org/drawingml/2006/main">
            <a:off x="457200" y="2174875"/>
            <a:ext cx="4040188" cy="3951288"/>
          </a:xfrm>
        </p:spPr>
        <p:txBody>
          <a:bodyPr xmlns:a="http://schemas.openxmlformats.org/drawingml/2006/main"/>
          <a:lstStyle xmlns:a="http://schemas.openxmlformats.org/drawingml/2006/main">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5" name="文本框"/>
          <p:cNvSpPr>
            <a:spLocks xmlns:a="http://schemas.openxmlformats.org/drawingml/2006/main" noGrp="1"/>
          </p:cNvSpPr>
          <p:nvPr>
            <p:ph type="body" sz="quarter" idx="3"/>
          </p:nvPr>
        </p:nvSpPr>
        <p:spPr>
          <a:xfrm xmlns:a="http://schemas.openxmlformats.org/drawingml/2006/main">
            <a:off x="4645025" y="1535113"/>
            <a:ext cx="4041775" cy="639762"/>
          </a:xfrm>
        </p:spPr>
        <p:txBody>
          <a:bodyPr xmlns:a="http://schemas.openxmlformats.org/drawingml/2006/main" anchor="b"/>
          <a:lstStyle xmlns:a="http://schemas.openxmlformats.org/drawingml/2006/main">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xmlns:a="http://schemas.openxmlformats.org/drawingml/2006/main">
            <a:pPr lvl="0"/>
            <a:r>
              <a:rPr lang="zh-CN" altLang="en-US" smtClean="0"/>
              <a:t>单击此处编辑母版文本样式</a:t>
            </a:r>
          </a:p>
        </p:txBody>
      </p:sp>
      <p:sp>
        <p:nvSpPr>
          <p:cNvPr id="6" name="文本框"/>
          <p:cNvSpPr>
            <a:spLocks xmlns:a="http://schemas.openxmlformats.org/drawingml/2006/main" noGrp="1"/>
          </p:cNvSpPr>
          <p:nvPr>
            <p:ph sz="quarter" idx="4"/>
          </p:nvPr>
        </p:nvSpPr>
        <p:spPr>
          <a:xfrm xmlns:a="http://schemas.openxmlformats.org/drawingml/2006/main">
            <a:off x="4645025" y="2174875"/>
            <a:ext cx="4041775" cy="3951288"/>
          </a:xfrm>
        </p:spPr>
        <p:txBody>
          <a:bodyPr xmlns:a="http://schemas.openxmlformats.org/drawingml/2006/main"/>
          <a:lstStyle xmlns:a="http://schemas.openxmlformats.org/drawingml/2006/main">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7"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8"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9"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072630087"/>
      </p:ext>
    </p:extLst>
  </p:cSld>
  <p:clrMapOvr>
    <a:masterClrMapping xmlns:a="http://schemas.openxmlformats.org/drawingml/2006/main"/>
  </p:clrMapOvr>
</p:sldLayout>
</file>

<file path=ppt/slideLayouts/slideLayout6.xml><?xml version="1.0" encoding="utf-8"?>
<p:sldLayout xmlns:p="http://schemas.openxmlformats.org/presentationml/2006/main" type="titleOnly" preserve="1">
  <p:cSld name="仅标题">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4"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5"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2061804497"/>
      </p:ext>
    </p:extLst>
  </p:cSld>
  <p:clrMapOvr>
    <a:masterClrMapping xmlns:a="http://schemas.openxmlformats.org/drawingml/2006/main"/>
  </p:clrMapOvr>
</p:sldLayout>
</file>

<file path=ppt/slideLayouts/slideLayout7.xml><?xml version="1.0" encoding="utf-8"?>
<p:sldLayout xmlns:p="http://schemas.openxmlformats.org/presentationml/2006/main" type="blank" preserve="1">
  <p:cSld name="空白">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3"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4"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664280837"/>
      </p:ext>
    </p:extLst>
  </p:cSld>
  <p:clrMapOvr>
    <a:masterClrMapping xmlns:a="http://schemas.openxmlformats.org/drawingml/2006/main"/>
  </p:clrMapOvr>
</p:sldLayout>
</file>

<file path=ppt/slideLayouts/slideLayout8.xml><?xml version="1.0" encoding="utf-8"?>
<p:sldLayout xmlns:p="http://schemas.openxmlformats.org/presentationml/2006/main" type="objTx" preserve="1">
  <p:cSld name="内容与标题">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a:xfrm xmlns:a="http://schemas.openxmlformats.org/drawingml/2006/main">
            <a:off x="457200" y="273050"/>
            <a:ext cx="3008313" cy="1162050"/>
          </a:xfrm>
        </p:spPr>
        <p:txBody>
          <a:bodyPr xmlns:a="http://schemas.openxmlformats.org/drawingml/2006/main" anchor="b"/>
          <a:lstStyle xmlns:a="http://schemas.openxmlformats.org/drawingml/2006/main">
            <a:lvl1pPr algn="l">
              <a:defRPr sz="2000" b="1"/>
            </a:lvl1pPr>
          </a:lstStyle>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idx="1"/>
          </p:nvPr>
        </p:nvSpPr>
        <p:spPr>
          <a:xfrm xmlns:a="http://schemas.openxmlformats.org/drawingml/2006/main">
            <a:off x="3575050" y="273050"/>
            <a:ext cx="5111750" cy="5853113"/>
          </a:xfrm>
        </p:spPr>
        <p:txBody>
          <a:bodyPr xmlns:a="http://schemas.openxmlformats.org/drawingml/2006/main"/>
          <a:lstStyle xmlns:a="http://schemas.openxmlformats.org/drawingml/2006/main">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xmlns:a="http://schemas.openxmlformats.org/drawingml/2006/main">
            <a:pPr lvl="0"/>
            <a:r>
              <a:rPr lang="zh-CN" altLang="en-US" smtClean="0"/>
              <a:t>单击此处编辑母版文本样式</a:t>
            </a:r>
          </a:p>
          <a:p xmlns:a="http://schemas.openxmlformats.org/drawingml/2006/main">
            <a:pPr lvl="1"/>
            <a:r>
              <a:rPr lang="zh-CN" altLang="en-US" smtClean="0"/>
              <a:t>第二级</a:t>
            </a:r>
          </a:p>
          <a:p xmlns:a="http://schemas.openxmlformats.org/drawingml/2006/main">
            <a:pPr lvl="2"/>
            <a:r>
              <a:rPr lang="zh-CN" altLang="en-US" smtClean="0"/>
              <a:t>第三级</a:t>
            </a:r>
          </a:p>
          <a:p xmlns:a="http://schemas.openxmlformats.org/drawingml/2006/main">
            <a:pPr lvl="3"/>
            <a:r>
              <a:rPr lang="zh-CN" altLang="en-US" smtClean="0"/>
              <a:t>第四级</a:t>
            </a:r>
          </a:p>
          <a:p xmlns:a="http://schemas.openxmlformats.org/drawingml/2006/main">
            <a:pPr lvl="4"/>
            <a:r>
              <a:rPr lang="zh-CN" altLang="en-US" smtClean="0"/>
              <a:t>第五级</a:t>
            </a:r>
            <a:endParaRPr lang="zh-CN" altLang="en-US"/>
          </a:p>
        </p:txBody>
      </p:sp>
      <p:sp>
        <p:nvSpPr>
          <p:cNvPr id="4" name="文本框"/>
          <p:cNvSpPr>
            <a:spLocks xmlns:a="http://schemas.openxmlformats.org/drawingml/2006/main" noGrp="1"/>
          </p:cNvSpPr>
          <p:nvPr>
            <p:ph type="body" sz="half" idx="2"/>
          </p:nvPr>
        </p:nvSpPr>
        <p:spPr>
          <a:xfrm xmlns:a="http://schemas.openxmlformats.org/drawingml/2006/main">
            <a:off x="457200" y="1435100"/>
            <a:ext cx="3008313" cy="4691063"/>
          </a:xfrm>
        </p:spPr>
        <p:txBody>
          <a:bodyPr xmlns:a="http://schemas.openxmlformats.org/drawingml/2006/main"/>
          <a:lstStyle xmlns:a="http://schemas.openxmlformats.org/drawingml/2006/main">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xmlns:a="http://schemas.openxmlformats.org/drawingml/2006/main">
            <a:pPr lvl="0"/>
            <a:r>
              <a:rPr lang="zh-CN" altLang="en-US" smtClean="0"/>
              <a:t>单击此处编辑母版文本样式</a:t>
            </a:r>
          </a:p>
        </p:txBody>
      </p:sp>
      <p:sp>
        <p:nvSpPr>
          <p:cNvPr id="5"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6"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7"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876489263"/>
      </p:ext>
    </p:extLst>
  </p:cSld>
  <p:clrMapOvr>
    <a:masterClrMapping xmlns:a="http://schemas.openxmlformats.org/drawingml/2006/main"/>
  </p:clrMapOvr>
</p:sldLayout>
</file>

<file path=ppt/slideLayouts/slideLayout9.xml><?xml version="1.0" encoding="utf-8"?>
<p:sldLayout xmlns:p="http://schemas.openxmlformats.org/presentationml/2006/main" type="picTx" preserve="1">
  <p:cSld name="图片与标题">
    <p:spTree>
      <p:nvGrpSpPr>
        <p:cNvPr id="1" name=""/>
        <p:cNvGrpSpPr/>
        <p:nvPr/>
      </p:nvGrpSpPr>
      <p:grpSpPr>
        <a:xfrm xmlns:a="http://schemas.openxmlformats.org/drawingml/2006/main">
          <a:off x="0" y="0"/>
          <a:ext cx="0" cy="0"/>
          <a:chOff x="0" y="0"/>
          <a:chExt cx="0" cy="0"/>
        </a:xfrm>
      </p:grpSpPr>
      <p:sp>
        <p:nvSpPr>
          <p:cNvPr id="2" name="文本框"/>
          <p:cNvSpPr>
            <a:spLocks xmlns:a="http://schemas.openxmlformats.org/drawingml/2006/main" noGrp="1"/>
          </p:cNvSpPr>
          <p:nvPr>
            <p:ph type="title"/>
          </p:nvPr>
        </p:nvSpPr>
        <p:spPr>
          <a:xfrm xmlns:a="http://schemas.openxmlformats.org/drawingml/2006/main">
            <a:off x="1792288" y="4800600"/>
            <a:ext cx="5486400" cy="566738"/>
          </a:xfrm>
        </p:spPr>
        <p:txBody>
          <a:bodyPr xmlns:a="http://schemas.openxmlformats.org/drawingml/2006/main" anchor="b"/>
          <a:lstStyle xmlns:a="http://schemas.openxmlformats.org/drawingml/2006/main">
            <a:lvl1pPr algn="l">
              <a:defRPr sz="2000" b="1"/>
            </a:lvl1pPr>
          </a:lstStyle>
          <a:p xmlns:a="http://schemas.openxmlformats.org/drawingml/2006/main">
            <a:r>
              <a:rPr lang="zh-CN" altLang="en-US" smtClean="0"/>
              <a:t>单击此处编辑母版标题样式</a:t>
            </a:r>
            <a:endParaRPr lang="zh-CN" altLang="en-US"/>
          </a:p>
        </p:txBody>
      </p:sp>
      <p:sp>
        <p:nvSpPr>
          <p:cNvPr id="3" name="文本框"/>
          <p:cNvSpPr>
            <a:spLocks xmlns:a="http://schemas.openxmlformats.org/drawingml/2006/main" noGrp="1"/>
          </p:cNvSpPr>
          <p:nvPr>
            <p:ph type="pic" idx="1"/>
          </p:nvPr>
        </p:nvSpPr>
        <p:spPr>
          <a:xfrm xmlns:a="http://schemas.openxmlformats.org/drawingml/2006/main">
            <a:off x="1792288" y="612775"/>
            <a:ext cx="5486400" cy="4114800"/>
          </a:xfrm>
        </p:spPr>
        <p:txBody>
          <a:bodyPr xmlns:a="http://schemas.openxmlformats.org/drawingml/2006/main"/>
          <a:lstStyle xmlns:a="http://schemas.openxmlformats.org/drawingml/2006/main">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xmlns:a="http://schemas.openxmlformats.org/drawingml/2006/main">
            <a:endParaRPr lang="zh-CN" altLang="en-US"/>
          </a:p>
        </p:txBody>
      </p:sp>
      <p:sp>
        <p:nvSpPr>
          <p:cNvPr id="4" name="文本框"/>
          <p:cNvSpPr>
            <a:spLocks xmlns:a="http://schemas.openxmlformats.org/drawingml/2006/main" noGrp="1"/>
          </p:cNvSpPr>
          <p:nvPr>
            <p:ph type="body" sz="half" idx="2"/>
          </p:nvPr>
        </p:nvSpPr>
        <p:spPr>
          <a:xfrm xmlns:a="http://schemas.openxmlformats.org/drawingml/2006/main">
            <a:off x="1792288" y="5367338"/>
            <a:ext cx="5486400" cy="804862"/>
          </a:xfrm>
        </p:spPr>
        <p:txBody>
          <a:bodyPr xmlns:a="http://schemas.openxmlformats.org/drawingml/2006/main"/>
          <a:lstStyle xmlns:a="http://schemas.openxmlformats.org/drawingml/2006/main">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xmlns:a="http://schemas.openxmlformats.org/drawingml/2006/main">
            <a:pPr lvl="0"/>
            <a:r>
              <a:rPr lang="zh-CN" altLang="en-US" smtClean="0"/>
              <a:t>单击此处编辑母版文本样式</a:t>
            </a:r>
          </a:p>
        </p:txBody>
      </p:sp>
      <p:sp>
        <p:nvSpPr>
          <p:cNvPr id="5" name="文本框"/>
          <p:cNvSpPr>
            <a:spLocks xmlns:a="http://schemas.openxmlformats.org/drawingml/2006/main" noGrp="1"/>
          </p:cNvSpPr>
          <p:nvPr>
            <p:ph type="dt" sz="half" idx="10"/>
          </p:nvPr>
        </p:nvSpPr>
        <p:spPr/>
        <p:txBody>
          <a:bodyPr xmlns:a="http://schemas.openxmlformats.org/drawingml/2006/main"/>
          <a:lstStyle xmlns:a="http://schemas.openxmlformats.org/drawingml/2006/main"/>
          <a:p xmlns:a="http://schemas.openxmlformats.org/drawingml/2006/main">
            <a:fld id="{72514870-5082-4025-BC8A-5E070B8EB77D}" type="datetimeFigureOut">
              <a:rPr lang="zh-CN" altLang="en-US" smtClean="0"/>
              <a:t/>
            </a:fld>
            <a:endParaRPr lang="zh-CN" altLang="en-US"/>
          </a:p>
        </p:txBody>
      </p:sp>
      <p:sp>
        <p:nvSpPr>
          <p:cNvPr id="6" name="文本框"/>
          <p:cNvSpPr>
            <a:spLocks xmlns:a="http://schemas.openxmlformats.org/drawingml/2006/main" noGrp="1"/>
          </p:cNvSpPr>
          <p:nvPr>
            <p:ph type="ftr" sz="quarter" idx="11"/>
          </p:nvPr>
        </p:nvSpPr>
        <p:spPr/>
        <p:txBody>
          <a:bodyPr xmlns:a="http://schemas.openxmlformats.org/drawingml/2006/main"/>
          <a:lstStyle xmlns:a="http://schemas.openxmlformats.org/drawingml/2006/main"/>
          <a:p xmlns:a="http://schemas.openxmlformats.org/drawingml/2006/main">
            <a:endParaRPr lang="zh-CN" altLang="en-US"/>
          </a:p>
        </p:txBody>
      </p:sp>
      <p:sp>
        <p:nvSpPr>
          <p:cNvPr id="7" name="文本框"/>
          <p:cNvSpPr>
            <a:spLocks xmlns:a="http://schemas.openxmlformats.org/drawingml/2006/main" noGrp="1"/>
          </p:cNvSpPr>
          <p:nvPr>
            <p:ph type="sldNum" sz="quarter" idx="12"/>
          </p:nvPr>
        </p:nvSpPr>
        <p:spPr/>
        <p:txBody>
          <a:bodyPr xmlns:a="http://schemas.openxmlformats.org/drawingml/2006/main"/>
          <a:lstStyle xmlns:a="http://schemas.openxmlformats.org/drawingml/2006/main"/>
          <a:p xmlns:a="http://schemas.openxmlformats.org/drawingml/2006/main">
            <a:fld id="{3E00D155-3BB6-43CF-9AC4-BC63A66E74A9}" type="slidenum">
              <a:rPr lang="zh-CN" altLang="en-US" smtClean="0"/>
              <a:t/>
            </a:fld>
            <a:endParaRPr lang="zh-CN" altLang="en-US"/>
          </a:p>
        </p:txBody>
      </p:sp>
    </p:spTree>
    <p:extLst>
      <p:ext uri="{BB962C8B-B14F-4D97-AF65-F5344CB8AC3E}">
        <p14:creationId xmlns:p14="http://schemas.microsoft.com/office/powerpoint/2010/main" val="1218459764"/>
      </p:ext>
    </p:extLst>
  </p:cSld>
  <p:clrMapOvr>
    <a:masterClrMapping xmlns:a="http://schemas.openxmlformats.org/drawingml/2006/main"/>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 name="文本框"/>
          <p:cNvSpPr>
            <a:spLocks noGrp="1"/>
          </p:cNvSpPr>
          <p:nvPr>
            <p:ph type="title"/>
          </p:nvPr>
        </p:nvSpPr>
        <p:spPr>
          <a:xfrm rot="0">
            <a:off x="457200" y="274638"/>
            <a:ext cx="8229600" cy="1143000"/>
          </a:xfrm>
          <a:prstGeom prst="rect"/>
          <a:noFill/>
          <a:ln w="12700" cmpd="sng" cap="flat">
            <a:noFill/>
            <a:prstDash val="solid"/>
            <a:miter/>
          </a:ln>
        </p:spPr>
        <p:txBody>
          <a:bodyPr vert="horz" wrap="square" lIns="91440" tIns="45720" rIns="91440" bIns="45720" anchor="ctr" anchorCtr="0">
            <a:prstTxWarp prst="textNoShape"/>
          </a:bodyPr>
          <a:lstStyle/>
          <a:p>
            <a:r>
              <a:rPr lang="en-US" altLang="zh-CN"/>
              <a:t>Click to edit Master title style</a:t>
            </a:r>
            <a:endParaRPr lang="zh-CN" altLang="en-US"/>
          </a:p>
        </p:txBody>
      </p:sp>
      <p:sp>
        <p:nvSpPr>
          <p:cNvPr id="3" name="文本框"/>
          <p:cNvSpPr>
            <a:spLocks noGrp="1"/>
          </p:cNvSpPr>
          <p:nvPr>
            <p:ph type="body" idx="1"/>
          </p:nvPr>
        </p:nvSpPr>
        <p:spPr>
          <a:xfrm rot="0">
            <a:off x="457200" y="1600200"/>
            <a:ext cx="8229600" cy="4525963"/>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文本框"/>
          <p:cNvSpPr>
            <a:spLocks noGrp="1"/>
          </p:cNvSpPr>
          <p:nvPr>
            <p:ph type="dt" idx="2"/>
          </p:nvPr>
        </p:nvSpPr>
        <p:spPr>
          <a:xfrm rot="0">
            <a:off x="457200" y="6356349"/>
            <a:ext cx="2133600" cy="365125"/>
          </a:xfrm>
          <a:prstGeom prst="rect"/>
          <a:noFill/>
          <a:ln w="12700" cmpd="sng" cap="flat">
            <a:noFill/>
            <a:prstDash val="solid"/>
            <a:miter/>
          </a:ln>
        </p:spPr>
        <p:txBody>
          <a:bodyPr vert="horz" wrap="square" lIns="91440" tIns="45720" rIns="91440" bIns="45720" anchor="ctr" anchorCtr="0">
            <a:prstTxWarp prst="textNoShape"/>
          </a:bodyPr>
          <a:lstStyle/>
          <a:p>
            <a:pPr algn="l"/>
            <a:fld id="{CAD2D6BD-DE1B-4B5F-8B41-2702339687B9}" type="datetime1">
              <a:rPr lang="en-US" altLang="zh-CN" sz="1200">
                <a:solidFill>
                  <a:srgbClr val="898989"/>
                </a:solidFill>
                <a:latin typeface="Calibri" pitchFamily="0" charset="0"/>
                <a:ea typeface="宋体" pitchFamily="0" charset="0"/>
                <a:cs typeface="Calibri" pitchFamily="0" charset="0"/>
              </a:rPr>
              <a:t>10/6/2022</a:t>
            </a:fld>
            <a:endParaRPr lang="zh-CN" altLang="en-US" sz="1200">
              <a:solidFill>
                <a:srgbClr val="898989"/>
              </a:solidFill>
              <a:latin typeface="Calibri" pitchFamily="0" charset="0"/>
              <a:ea typeface="宋体" pitchFamily="0" charset="0"/>
              <a:cs typeface="Calibri" pitchFamily="0" charset="0"/>
            </a:endParaRPr>
          </a:p>
        </p:txBody>
      </p:sp>
      <p:sp>
        <p:nvSpPr>
          <p:cNvPr id="5" name="文本框"/>
          <p:cNvSpPr>
            <a:spLocks noGrp="1"/>
          </p:cNvSpPr>
          <p:nvPr>
            <p:ph type="ftr" idx="3"/>
          </p:nvPr>
        </p:nvSpPr>
        <p:spPr>
          <a:xfrm rot="0">
            <a:off x="3124200" y="6356349"/>
            <a:ext cx="2895600" cy="365125"/>
          </a:xfrm>
          <a:prstGeom prst="rect"/>
          <a:noFill/>
          <a:ln w="12700" cmpd="sng" cap="flat">
            <a:noFill/>
            <a:prstDash val="solid"/>
            <a:miter/>
          </a:ln>
        </p:spPr>
        <p:txBody>
          <a:bodyPr vert="horz" wrap="square" lIns="91440" tIns="45720" rIns="91440" bIns="45720" anchor="ctr" anchorCtr="0">
            <a:prstTxWarp prst="textNoShape"/>
          </a:bodyPr>
          <a:lstStyle/>
          <a:p>
            <a:pPr algn="ctr"/>
            <a:endParaRPr lang="zh-CN" altLang="en-US" sz="1200">
              <a:solidFill>
                <a:srgbClr val="898989"/>
              </a:solidFill>
              <a:latin typeface="Calibri" pitchFamily="0" charset="0"/>
              <a:ea typeface="宋体" pitchFamily="0" charset="0"/>
              <a:cs typeface="Calibri" pitchFamily="0" charset="0"/>
            </a:endParaRPr>
          </a:p>
        </p:txBody>
      </p:sp>
      <p:sp>
        <p:nvSpPr>
          <p:cNvPr id="6" name="文本框"/>
          <p:cNvSpPr>
            <a:spLocks noGrp="1"/>
          </p:cNvSpPr>
          <p:nvPr>
            <p:ph type="sldNum" idx="4"/>
          </p:nvPr>
        </p:nvSpPr>
        <p:spPr>
          <a:xfrm rot="0">
            <a:off x="6553200" y="6356349"/>
            <a:ext cx="2133600" cy="365125"/>
          </a:xfrm>
          <a:prstGeom prst="rect"/>
          <a:noFill/>
          <a:ln w="12700" cmpd="sng" cap="flat">
            <a:noFill/>
            <a:prstDash val="solid"/>
            <a:miter/>
          </a:ln>
        </p:spPr>
        <p:txBody>
          <a:bodyPr vert="horz" wrap="square" lIns="91440" tIns="45720" rIns="91440" bIns="45720" anchor="ctr" anchorCtr="0">
            <a:prstTxWarp prst="textNoShape"/>
          </a:bodyPr>
          <a:lstStyle/>
          <a:p>
            <a:pPr algn="r"/>
            <a:fld id="{CAD2D6BD-DE1B-4B5F-8B41-2702339687B9}" type="slidenum">
              <a:rPr lang="en-US" altLang="zh-CN" sz="1200" b="0" i="0" u="none" strike="noStrike" kern="1200" cap="none" spc="0" baseline="0">
                <a:solidFill>
                  <a:srgbClr val="898989"/>
                </a:solidFill>
                <a:latin typeface="Calibri" pitchFamily="0" charset="0"/>
                <a:ea typeface="宋体" pitchFamily="0" charset="0"/>
                <a:cs typeface="Calibri" pitchFamily="0" charset="0"/>
              </a:rPr>
              <a:t>&lt;#&gt;</a:t>
            </a:fld>
            <a:endParaRPr lang="zh-CN" altLang="en-US" sz="1200">
              <a:solidFill>
                <a:srgbClr val="898989"/>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7427079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defTabSz="914400" eaLnBrk="1" fontAlgn="auto" latinLnBrk="0" hangingPunct="1">
        <a:spcBef>
          <a:spcPts val="0"/>
        </a:spcBef>
        <a:buNone/>
        <a:defRPr sz="4400" kern="1200">
          <a:solidFill>
            <a:schemeClr val="tx1"/>
          </a:solidFill>
          <a:latin typeface="Calibri" pitchFamily="0" charset="0"/>
          <a:ea typeface="宋体" pitchFamily="0" charset="0"/>
          <a:cs typeface="Calibri" pitchFamily="0"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pitchFamily="0" charset="0"/>
          <a:ea typeface="宋体" pitchFamily="0" charset="0"/>
          <a:cs typeface="Calibri" pitchFamily="0"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pitchFamily="0" charset="0"/>
          <a:ea typeface="宋体" pitchFamily="0" charset="0"/>
          <a:cs typeface="Calibri" pitchFamily="0"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pitchFamily="0" charset="0"/>
          <a:ea typeface="宋体" pitchFamily="0" charset="0"/>
          <a:cs typeface="Calibri" pitchFamily="0"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宋体" pitchFamily="0" charset="0"/>
          <a:cs typeface="Calibri"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7.jpeg"/><Relationship Id="rId2" Type="http://schemas.openxmlformats.org/officeDocument/2006/relationships/slideLayout" Target="../slideLayouts/slideLayout1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9.jpeg"/><Relationship Id="rId2" Type="http://schemas.openxmlformats.org/officeDocument/2006/relationships/slideLayout" Target="../slideLayouts/slideLayout1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10.png"/><Relationship Id="rId2" Type="http://schemas.openxmlformats.org/officeDocument/2006/relationships/slideLayout" Target="../slideLayouts/slideLayout1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11.jpeg"/><Relationship Id="rId2" Type="http://schemas.openxmlformats.org/officeDocument/2006/relationships/slideLayout" Target="../slideLayouts/slideLayout1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12.jpeg"/><Relationship Id="rId2" Type="http://schemas.openxmlformats.org/officeDocument/2006/relationships/slideLayout" Target="../slideLayouts/slideLayout1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13.png"/><Relationship Id="rId2" Type="http://schemas.openxmlformats.org/officeDocument/2006/relationships/slideLayout" Target="../slideLayouts/slideLayout1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14.jpeg"/><Relationship Id="rId2" Type="http://schemas.openxmlformats.org/officeDocument/2006/relationships/slideLayout" Target="../slideLayouts/slideLayout1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15.jpeg"/><Relationship Id="rId2" Type="http://schemas.openxmlformats.org/officeDocument/2006/relationships/slideLayout" Target="../slideLayouts/slideLayout1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16.jpeg"/><Relationship Id="rId2" Type="http://schemas.openxmlformats.org/officeDocument/2006/relationships/slideLayout" Target="../slideLayouts/slideLayout1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17.jpeg"/><Relationship Id="rId2" Type="http://schemas.openxmlformats.org/officeDocument/2006/relationships/slideLayout" Target="../slideLayouts/slideLayout1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18.png"/><Relationship Id="rId2" Type="http://schemas.openxmlformats.org/officeDocument/2006/relationships/slideLayout" Target="../slideLayouts/slideLayout1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19.jpeg"/><Relationship Id="rId2" Type="http://schemas.openxmlformats.org/officeDocument/2006/relationships/slideLayout" Target="../slideLayouts/slideLayout1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20.jpeg"/><Relationship Id="rId2" Type="http://schemas.openxmlformats.org/officeDocument/2006/relationships/image" Target="../media/21.jpeg"/><Relationship Id="rId3" Type="http://schemas.openxmlformats.org/officeDocument/2006/relationships/slideLayout" Target="../slideLayouts/slideLayout12.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22.png"/><Relationship Id="rId2" Type="http://schemas.openxmlformats.org/officeDocument/2006/relationships/slideLayout" Target="../slideLayouts/slideLayout1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1.jpeg"/><Relationship Id="rId2" Type="http://schemas.openxmlformats.org/officeDocument/2006/relationships/slideLayout" Target="../slideLayouts/slideLayout1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23.jpeg"/><Relationship Id="rId2" Type="http://schemas.openxmlformats.org/officeDocument/2006/relationships/image" Target="../media/24.jpeg"/><Relationship Id="rId3" Type="http://schemas.openxmlformats.org/officeDocument/2006/relationships/image" Target="../media/25.png"/><Relationship Id="rId4" Type="http://schemas.openxmlformats.org/officeDocument/2006/relationships/slideLayout" Target="../slideLayouts/slideLayout12.xml"/><Relationship Id="rId5"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26.jpeg"/><Relationship Id="rId2" Type="http://schemas.openxmlformats.org/officeDocument/2006/relationships/slideLayout" Target="../slideLayouts/slideLayout1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27.jpeg"/><Relationship Id="rId2" Type="http://schemas.openxmlformats.org/officeDocument/2006/relationships/slideLayout" Target="../slideLayouts/slideLayout1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28.png"/><Relationship Id="rId2" Type="http://schemas.openxmlformats.org/officeDocument/2006/relationships/slideLayout" Target="../slideLayouts/slideLayout12.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29.png"/><Relationship Id="rId2" Type="http://schemas.openxmlformats.org/officeDocument/2006/relationships/slideLayout" Target="../slideLayouts/slideLayout12.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30.jpeg"/><Relationship Id="rId2" Type="http://schemas.openxmlformats.org/officeDocument/2006/relationships/slideLayout" Target="../slideLayouts/slideLayout12.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31.jpeg"/><Relationship Id="rId2" Type="http://schemas.openxmlformats.org/officeDocument/2006/relationships/slideLayout" Target="../slideLayouts/slideLayout12.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32.png"/><Relationship Id="rId2" Type="http://schemas.openxmlformats.org/officeDocument/2006/relationships/slideLayout" Target="../slideLayouts/slideLayout12.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2.jpeg"/><Relationship Id="rId2" Type="http://schemas.openxmlformats.org/officeDocument/2006/relationships/slideLayout" Target="../slideLayouts/slideLayout1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image" Target="../media/33.jpeg"/><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34.jpeg"/><Relationship Id="rId2" Type="http://schemas.openxmlformats.org/officeDocument/2006/relationships/slideLayout" Target="../slideLayouts/slideLayout12.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3.jpeg"/><Relationship Id="rId2" Type="http://schemas.openxmlformats.org/officeDocument/2006/relationships/image" Target="../media/4.jpeg"/><Relationship Id="rId3" Type="http://schemas.openxmlformats.org/officeDocument/2006/relationships/slideLayout" Target="../slideLayouts/slideLayout1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5.jpeg"/><Relationship Id="rId2" Type="http://schemas.openxmlformats.org/officeDocument/2006/relationships/slideLayout" Target="../slideLayouts/slideLayout1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6.jpeg"/><Relationship Id="rId2" Type="http://schemas.openxmlformats.org/officeDocument/2006/relationships/slideLayout" Target="../slideLayouts/slideLayout12.xml"/><Relationship Id="rId3" Type="http://schemas.openxmlformats.org/officeDocument/2006/relationships/notesSlide" Target="../notesSlides/notesSlide9.xml"/></Relationships>
</file>

<file path=ppt/slides/slide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6" name="矩形"/>
          <p:cNvSpPr>
            <a:spLocks/>
          </p:cNvSpPr>
          <p:nvPr/>
        </p:nvSpPr>
        <p:spPr>
          <a:xfrm rot="0">
            <a:off x="228600" y="457200"/>
            <a:ext cx="8915400" cy="85115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en-US" altLang="zh-CN" sz="54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SURVEY MAP STUDY – PART 2</a:t>
            </a:r>
            <a:endParaRPr lang="en-US" altLang="zh-CN" sz="54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CONTENT</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DIRECTIONS</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COLOURS USED</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OCCUPATION</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SETTLEMENTS</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WATER FEATURES</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RELIEF</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 </a:t>
            </a:r>
            <a:r>
              <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rPr>
              <a:t>TRANSPORT</a:t>
            </a:r>
            <a:endParaRPr lang="en-US" altLang="zh-CN"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ctr">
              <a:lnSpc>
                <a:spcPct val="100000"/>
              </a:lnSpc>
              <a:spcBef>
                <a:spcPts val="0"/>
              </a:spcBef>
              <a:spcAft>
                <a:spcPts val="0"/>
              </a:spcAft>
              <a:buNone/>
            </a:pPr>
            <a:endParaRPr lang="en-US" altLang="zh-CN" sz="54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ctr">
              <a:lnSpc>
                <a:spcPct val="100000"/>
              </a:lnSpc>
              <a:spcBef>
                <a:spcPts val="0"/>
              </a:spcBef>
              <a:spcAft>
                <a:spcPts val="0"/>
              </a:spcAft>
              <a:buNone/>
            </a:pPr>
            <a:endParaRPr lang="en-US" altLang="zh-CN" sz="54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a:p>
            <a:pPr marL="0" indent="0" algn="ctr">
              <a:lnSpc>
                <a:spcPct val="100000"/>
              </a:lnSpc>
              <a:spcBef>
                <a:spcPts val="0"/>
              </a:spcBef>
              <a:spcAft>
                <a:spcPts val="0"/>
              </a:spcAft>
              <a:buNone/>
            </a:pPr>
            <a:endParaRPr lang="zh-CN" altLang="en-US" sz="2800" b="1" i="0" u="none" strike="noStrike" kern="1200" cap="none" spc="0" baseline="0">
              <a:gradFill>
                <a:gsLst>
                  <a:gs pos="0">
                    <a:srgbClr val="7E3900"/>
                  </a:gs>
                  <a:gs pos="78000">
                    <a:srgbClr val="FF934B"/>
                  </a:gs>
                  <a:gs pos="100000">
                    <a:srgbClr val="FFF5F1"/>
                  </a:gs>
                </a:gsLst>
                <a:lin ang="5400000" scaled="0"/>
              </a:gradFill>
              <a:effectLst>
                <a:innerShdw blurRad="69850" dir="5400000" dist="43180">
                  <a:srgbClr val="000000">
                    <a:alpha val="65000"/>
                  </a:srgbClr>
                </a:innerShdw>
              </a:effectLst>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60568917"/>
      </p:ext>
    </p:extLst>
  </p:cSld>
  <p:clrMapOvr>
    <a:masterClrMapping/>
  </p:clrMapOvr>
</p:sld>
</file>

<file path=ppt/slides/slide1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6" name="图片" descr="Settlement KS3"/>
          <p:cNvPicPr>
            <a:picLocks noChangeAspect="1"/>
          </p:cNvPicPr>
          <p:nvPr/>
        </p:nvPicPr>
        <p:blipFill>
          <a:blip r:embed="rId1" cstate="print"/>
          <a:stretch>
            <a:fillRect/>
          </a:stretch>
        </p:blipFill>
        <p:spPr>
          <a:xfrm rot="0">
            <a:off x="381000" y="304800"/>
            <a:ext cx="8305800" cy="6248400"/>
          </a:xfrm>
          <a:prstGeom prst="rect"/>
          <a:noFill/>
          <a:ln w="12700" cmpd="sng" cap="flat">
            <a:noFill/>
            <a:prstDash val="solid"/>
            <a:miter/>
          </a:ln>
        </p:spPr>
      </p:pic>
    </p:spTree>
    <p:extLst>
      <p:ext uri="{BB962C8B-B14F-4D97-AF65-F5344CB8AC3E}">
        <p14:creationId xmlns:p14="http://schemas.microsoft.com/office/powerpoint/2010/main" val="1676118446"/>
      </p:ext>
    </p:extLst>
  </p:cSld>
  <p:clrMapOvr>
    <a:masterClrMapping/>
  </p:clrMapOvr>
</p:sld>
</file>

<file path=ppt/slides/slide1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7" name="矩形" descr="Sec 2 Unit 5 settlement patterns"/>
          <p:cNvSpPr>
            <a:spLocks noChangeAspect="1"/>
          </p:cNvSpPr>
          <p:nvPr/>
        </p:nvSpPr>
        <p:spPr>
          <a:xfrm rot="0">
            <a:off x="155575" y="-144463"/>
            <a:ext cx="304800" cy="304800"/>
          </a:xfrm>
          <a:prstGeom prst="rect"/>
          <a:noFill/>
          <a:ln w="12700" cmpd="sng" cap="flat">
            <a:noFill/>
            <a:prstDash val="solid"/>
            <a:miter/>
          </a:ln>
        </p:spPr>
      </p:sp>
      <p:sp>
        <p:nvSpPr>
          <p:cNvPr id="38" name="矩形" descr="Sec 2 Unit 5 settlement patterns"/>
          <p:cNvSpPr>
            <a:spLocks noChangeAspect="1"/>
          </p:cNvSpPr>
          <p:nvPr/>
        </p:nvSpPr>
        <p:spPr>
          <a:xfrm rot="0">
            <a:off x="155575" y="-144463"/>
            <a:ext cx="304800" cy="304800"/>
          </a:xfrm>
          <a:prstGeom prst="rect"/>
          <a:noFill/>
          <a:ln w="12700" cmpd="sng" cap="flat">
            <a:noFill/>
            <a:prstDash val="solid"/>
            <a:miter/>
          </a:ln>
        </p:spPr>
      </p:sp>
      <p:pic>
        <p:nvPicPr>
          <p:cNvPr id="39" name="图片" descr="Sec 2 Unit 5 settlement patterns"/>
          <p:cNvPicPr>
            <a:picLocks noChangeAspect="1"/>
          </p:cNvPicPr>
          <p:nvPr/>
        </p:nvPicPr>
        <p:blipFill>
          <a:blip r:embed="rId1" cstate="print"/>
          <a:stretch>
            <a:fillRect/>
          </a:stretch>
        </p:blipFill>
        <p:spPr>
          <a:xfrm rot="0">
            <a:off x="1295399" y="914400"/>
            <a:ext cx="6076949" cy="4562476"/>
          </a:xfrm>
          <a:prstGeom prst="rect"/>
          <a:noFill/>
          <a:ln w="12700" cmpd="sng" cap="flat">
            <a:noFill/>
            <a:prstDash val="solid"/>
            <a:miter/>
          </a:ln>
        </p:spPr>
      </p:pic>
    </p:spTree>
    <p:extLst>
      <p:ext uri="{BB962C8B-B14F-4D97-AF65-F5344CB8AC3E}">
        <p14:creationId xmlns:p14="http://schemas.microsoft.com/office/powerpoint/2010/main" val="304739271"/>
      </p:ext>
    </p:extLst>
  </p:cSld>
  <p:clrMapOvr>
    <a:masterClrMapping/>
  </p:clrMapOvr>
</p:sld>
</file>

<file path=ppt/slides/slide1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0" name="图片" descr="Topographical Map session 3 Conventional Signs &amp;Symbols - YouTube"/>
          <p:cNvPicPr>
            <a:picLocks noChangeAspect="1"/>
          </p:cNvPicPr>
          <p:nvPr/>
        </p:nvPicPr>
        <p:blipFill>
          <a:blip r:embed="rId1" cstate="print"/>
          <a:stretch>
            <a:fillRect/>
          </a:stretch>
        </p:blipFill>
        <p:spPr>
          <a:xfrm rot="0">
            <a:off x="838200" y="990600"/>
            <a:ext cx="7924800" cy="4343401"/>
          </a:xfrm>
          <a:prstGeom prst="rect"/>
          <a:noFill/>
          <a:ln w="12700" cmpd="sng" cap="flat">
            <a:noFill/>
            <a:prstDash val="solid"/>
            <a:miter/>
          </a:ln>
        </p:spPr>
      </p:pic>
    </p:spTree>
    <p:extLst>
      <p:ext uri="{BB962C8B-B14F-4D97-AF65-F5344CB8AC3E}">
        <p14:creationId xmlns:p14="http://schemas.microsoft.com/office/powerpoint/2010/main" val="2014754800"/>
      </p:ext>
    </p:extLst>
  </p:cSld>
  <p:clrMapOvr>
    <a:masterClrMapping/>
  </p:clrMapOvr>
</p:sld>
</file>

<file path=ppt/slides/slide1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1" name="图片" descr="Settlement - @GeogEverywhere"/>
          <p:cNvPicPr>
            <a:picLocks noChangeAspect="1"/>
          </p:cNvPicPr>
          <p:nvPr/>
        </p:nvPicPr>
        <p:blipFill>
          <a:blip r:embed="rId1" cstate="print"/>
          <a:stretch>
            <a:fillRect/>
          </a:stretch>
        </p:blipFill>
        <p:spPr>
          <a:xfrm rot="0">
            <a:off x="609600" y="685800"/>
            <a:ext cx="7543800" cy="5715000"/>
          </a:xfrm>
          <a:prstGeom prst="rect"/>
          <a:noFill/>
          <a:ln w="12700" cmpd="sng" cap="flat">
            <a:noFill/>
            <a:prstDash val="solid"/>
            <a:miter/>
          </a:ln>
        </p:spPr>
      </p:pic>
    </p:spTree>
    <p:extLst>
      <p:ext uri="{BB962C8B-B14F-4D97-AF65-F5344CB8AC3E}">
        <p14:creationId xmlns:p14="http://schemas.microsoft.com/office/powerpoint/2010/main" val="1199585366"/>
      </p:ext>
    </p:extLst>
  </p:cSld>
  <p:clrMapOvr>
    <a:masterClrMapping/>
  </p:clrMapOvr>
</p:sld>
</file>

<file path=ppt/slides/slide1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2" name="图片" descr="Settlement Types | Ap human geography, Human geography, Cultural landscape"/>
          <p:cNvPicPr>
            <a:picLocks noChangeAspect="1"/>
          </p:cNvPicPr>
          <p:nvPr/>
        </p:nvPicPr>
        <p:blipFill>
          <a:blip r:embed="rId1" cstate="print"/>
          <a:stretch>
            <a:fillRect/>
          </a:stretch>
        </p:blipFill>
        <p:spPr>
          <a:xfrm rot="0">
            <a:off x="304800" y="457200"/>
            <a:ext cx="8534400" cy="6096000"/>
          </a:xfrm>
          <a:prstGeom prst="rect"/>
          <a:noFill/>
          <a:ln w="12700" cmpd="sng" cap="flat">
            <a:noFill/>
            <a:prstDash val="solid"/>
            <a:miter/>
          </a:ln>
        </p:spPr>
      </p:pic>
    </p:spTree>
    <p:extLst>
      <p:ext uri="{BB962C8B-B14F-4D97-AF65-F5344CB8AC3E}">
        <p14:creationId xmlns:p14="http://schemas.microsoft.com/office/powerpoint/2010/main" val="1965440111"/>
      </p:ext>
    </p:extLst>
  </p:cSld>
  <p:clrMapOvr>
    <a:masterClrMapping/>
  </p:clrMapOvr>
</p:sld>
</file>

<file path=ppt/slides/slide1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3" name="矩形" descr="All the settlement patterns including linear, nucleated and dispersed."/>
          <p:cNvSpPr>
            <a:spLocks noChangeAspect="1"/>
          </p:cNvSpPr>
          <p:nvPr/>
        </p:nvSpPr>
        <p:spPr>
          <a:xfrm rot="0">
            <a:off x="155575" y="-144463"/>
            <a:ext cx="304800" cy="304800"/>
          </a:xfrm>
          <a:prstGeom prst="rect"/>
          <a:noFill/>
          <a:ln w="12700" cmpd="sng" cap="flat">
            <a:noFill/>
            <a:prstDash val="solid"/>
            <a:miter/>
          </a:ln>
        </p:spPr>
      </p:sp>
      <p:sp>
        <p:nvSpPr>
          <p:cNvPr id="44" name="矩形" descr="All the settlement patterns including linear, nucleated and dispersed."/>
          <p:cNvSpPr>
            <a:spLocks noChangeAspect="1"/>
          </p:cNvSpPr>
          <p:nvPr/>
        </p:nvSpPr>
        <p:spPr>
          <a:xfrm rot="0">
            <a:off x="155575" y="-144463"/>
            <a:ext cx="304800" cy="304800"/>
          </a:xfrm>
          <a:prstGeom prst="rect"/>
          <a:noFill/>
          <a:ln w="12700" cmpd="sng" cap="flat">
            <a:noFill/>
            <a:prstDash val="solid"/>
            <a:miter/>
          </a:ln>
        </p:spPr>
      </p:sp>
      <p:sp>
        <p:nvSpPr>
          <p:cNvPr id="45" name="矩形" descr="All the settlement patterns including linear, nucleated and dispersed."/>
          <p:cNvSpPr>
            <a:spLocks noChangeAspect="1"/>
          </p:cNvSpPr>
          <p:nvPr/>
        </p:nvSpPr>
        <p:spPr>
          <a:xfrm rot="0">
            <a:off x="155575" y="-144463"/>
            <a:ext cx="304800" cy="304800"/>
          </a:xfrm>
          <a:prstGeom prst="rect"/>
          <a:noFill/>
          <a:ln w="12700" cmpd="sng" cap="flat">
            <a:noFill/>
            <a:prstDash val="solid"/>
            <a:miter/>
          </a:ln>
        </p:spPr>
      </p:sp>
      <p:pic>
        <p:nvPicPr>
          <p:cNvPr id="46" name="图片" descr="Types of settlement"/>
          <p:cNvPicPr>
            <a:picLocks noChangeAspect="1"/>
          </p:cNvPicPr>
          <p:nvPr/>
        </p:nvPicPr>
        <p:blipFill>
          <a:blip r:embed="rId1" cstate="print"/>
          <a:stretch>
            <a:fillRect/>
          </a:stretch>
        </p:blipFill>
        <p:spPr>
          <a:xfrm rot="0">
            <a:off x="228600" y="381000"/>
            <a:ext cx="8686800" cy="6019799"/>
          </a:xfrm>
          <a:prstGeom prst="rect"/>
          <a:noFill/>
          <a:ln w="12700" cmpd="sng" cap="flat">
            <a:noFill/>
            <a:prstDash val="solid"/>
            <a:miter/>
          </a:ln>
        </p:spPr>
      </p:pic>
    </p:spTree>
    <p:extLst>
      <p:ext uri="{BB962C8B-B14F-4D97-AF65-F5344CB8AC3E}">
        <p14:creationId xmlns:p14="http://schemas.microsoft.com/office/powerpoint/2010/main" val="1854766729"/>
      </p:ext>
    </p:extLst>
  </p:cSld>
  <p:clrMapOvr>
    <a:masterClrMapping/>
  </p:clrMapOvr>
</p:sld>
</file>

<file path=ppt/slides/slide1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7" name="矩形"/>
          <p:cNvSpPr>
            <a:spLocks/>
          </p:cNvSpPr>
          <p:nvPr/>
        </p:nvSpPr>
        <p:spPr>
          <a:xfrm rot="0">
            <a:off x="609600" y="632191"/>
            <a:ext cx="7924800" cy="1958340"/>
          </a:xfrm>
          <a:prstGeom prst="rect"/>
          <a:noFill/>
          <a:ln w="9525" cmpd="sng" cap="flat">
            <a:noFill/>
            <a:prstDash val="solid"/>
            <a:miter/>
          </a:ln>
        </p:spPr>
        <p:txBody>
          <a:bodyPr vert="horz" wrap="square" lIns="91440" tIns="45720" rIns="91440" bIns="45720" anchor="ctr" anchorCtr="0">
            <a:prstTxWarp prst="textNoShape"/>
            <a:spAutoFit/>
          </a:bodyPr>
          <a:lstStyle/>
          <a:p>
            <a:pPr marL="0" indent="0" algn="l" eaLnBrk="1" fontAlgn="base" latinLnBrk="0" hangingPunct="1">
              <a:lnSpc>
                <a:spcPct val="100000"/>
              </a:lnSpc>
              <a:spcBef>
                <a:spcPts val="0"/>
              </a:spcBef>
              <a:spcAft>
                <a:spcPts val="0"/>
              </a:spcAft>
              <a:buNone/>
            </a:pPr>
            <a:r>
              <a:rPr lang="en-US" altLang="zh-CN" sz="1800" b="1" i="0" u="none" strike="noStrike" kern="1200" cap="none" spc="0" baseline="0">
                <a:solidFill>
                  <a:schemeClr val="tx1"/>
                </a:solidFill>
                <a:latin typeface="Arial" pitchFamily="34" charset="0"/>
                <a:ea typeface="宋体" pitchFamily="0" charset="0"/>
                <a:cs typeface="Arial" pitchFamily="34" charset="0"/>
              </a:rPr>
              <a:t>Compact settlements</a:t>
            </a:r>
            <a:r>
              <a:rPr lang="en-US" altLang="zh-CN" sz="1800" b="0" i="0" u="none" strike="noStrike" kern="1200" cap="none" spc="0" baseline="0">
                <a:solidFill>
                  <a:schemeClr val="tx1"/>
                </a:solidFill>
                <a:latin typeface="Arial" pitchFamily="34" charset="0"/>
                <a:ea typeface="宋体" pitchFamily="0" charset="0"/>
                <a:cs typeface="Arial" pitchFamily="34" charset="0"/>
              </a:rPr>
              <a:t> have the highest density of population. They have homes stacked together, often touching at the sides or stacked in multi-family buildings. Streets tend to be narrow between the rows of homes. We often find this type of arrangement in highly fertile floodplains. Houses are stacked together at a point of higher ground, which is sensible for flood-prone areas, while the majority of land uses the fertile alluvial deposits for farming.</a:t>
            </a:r>
            <a:endParaRPr lang="en-US" altLang="zh-CN" sz="1800" b="0" i="0" u="none" strike="noStrike" kern="1200" cap="none" spc="0" baseline="0">
              <a:solidFill>
                <a:schemeClr val="tx1"/>
              </a:solidFill>
              <a:latin typeface="Arial" pitchFamily="34" charset="0"/>
              <a:ea typeface="宋体" pitchFamily="0" charset="0"/>
              <a:cs typeface="Arial" pitchFamily="34" charset="0"/>
            </a:endParaRPr>
          </a:p>
          <a:p>
            <a:pPr marL="0" indent="0" algn="l" eaLnBrk="0" fontAlgn="base" latinLnBrk="0" hangingPunct="0">
              <a:lnSpc>
                <a:spcPct val="100000"/>
              </a:lnSpc>
              <a:spcBef>
                <a:spcPts val="0"/>
              </a:spcBef>
              <a:spcAft>
                <a:spcPts val="0"/>
              </a:spcAft>
              <a:buNone/>
            </a:pPr>
            <a:endParaRPr lang="zh-CN" altLang="en-US" sz="1800" b="0" i="0" u="none" strike="noStrike" kern="1200" cap="none" spc="0" baseline="0">
              <a:solidFill>
                <a:schemeClr val="tx1"/>
              </a:solidFill>
              <a:latin typeface="Arial" pitchFamily="34" charset="0"/>
              <a:ea typeface="宋体" pitchFamily="0" charset="0"/>
              <a:cs typeface="Arial" pitchFamily="34" charset="0"/>
            </a:endParaRPr>
          </a:p>
        </p:txBody>
      </p:sp>
      <p:pic>
        <p:nvPicPr>
          <p:cNvPr id="48" name="图片" descr="compact"/>
          <p:cNvPicPr>
            <a:picLocks noChangeAspect="1"/>
          </p:cNvPicPr>
          <p:nvPr/>
        </p:nvPicPr>
        <p:blipFill>
          <a:blip r:embed="rId1" cstate="print"/>
          <a:stretch>
            <a:fillRect/>
          </a:stretch>
        </p:blipFill>
        <p:spPr>
          <a:xfrm rot="0">
            <a:off x="990600" y="3124200"/>
            <a:ext cx="3333749" cy="2047876"/>
          </a:xfrm>
          <a:prstGeom prst="rect"/>
          <a:noFill/>
          <a:ln w="12700" cmpd="sng" cap="flat">
            <a:noFill/>
            <a:prstDash val="solid"/>
            <a:miter/>
          </a:ln>
        </p:spPr>
      </p:pic>
    </p:spTree>
    <p:extLst>
      <p:ext uri="{BB962C8B-B14F-4D97-AF65-F5344CB8AC3E}">
        <p14:creationId xmlns:p14="http://schemas.microsoft.com/office/powerpoint/2010/main" val="84851228"/>
      </p:ext>
    </p:extLst>
  </p:cSld>
  <p:clrMapOvr>
    <a:masterClrMapping/>
  </p:clrMapOvr>
</p:sld>
</file>

<file path=ppt/slides/slide1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9" name="图片" descr="Types of settlement"/>
          <p:cNvPicPr>
            <a:picLocks noChangeAspect="1"/>
          </p:cNvPicPr>
          <p:nvPr/>
        </p:nvPicPr>
        <p:blipFill>
          <a:blip r:embed="rId1" cstate="print"/>
          <a:stretch>
            <a:fillRect/>
          </a:stretch>
        </p:blipFill>
        <p:spPr>
          <a:xfrm rot="0">
            <a:off x="457200" y="457200"/>
            <a:ext cx="8153400" cy="5638800"/>
          </a:xfrm>
          <a:prstGeom prst="rect"/>
          <a:noFill/>
          <a:ln w="12700" cmpd="sng" cap="flat">
            <a:noFill/>
            <a:prstDash val="solid"/>
            <a:miter/>
          </a:ln>
        </p:spPr>
      </p:pic>
    </p:spTree>
    <p:extLst>
      <p:ext uri="{BB962C8B-B14F-4D97-AF65-F5344CB8AC3E}">
        <p14:creationId xmlns:p14="http://schemas.microsoft.com/office/powerpoint/2010/main" val="197731724"/>
      </p:ext>
    </p:extLst>
  </p:cSld>
  <p:clrMapOvr>
    <a:masterClrMapping/>
  </p:clrMapOvr>
</p:sld>
</file>

<file path=ppt/slides/slide1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50" name="图片" descr="Types of settlement"/>
          <p:cNvPicPr>
            <a:picLocks noChangeAspect="1"/>
          </p:cNvPicPr>
          <p:nvPr/>
        </p:nvPicPr>
        <p:blipFill>
          <a:blip r:embed="rId1" cstate="print"/>
          <a:stretch>
            <a:fillRect/>
          </a:stretch>
        </p:blipFill>
        <p:spPr>
          <a:xfrm rot="0">
            <a:off x="533400" y="609600"/>
            <a:ext cx="8000999" cy="5867400"/>
          </a:xfrm>
          <a:prstGeom prst="rect"/>
          <a:noFill/>
          <a:ln w="12700" cmpd="sng" cap="flat">
            <a:noFill/>
            <a:prstDash val="solid"/>
            <a:miter/>
          </a:ln>
        </p:spPr>
      </p:pic>
    </p:spTree>
    <p:extLst>
      <p:ext uri="{BB962C8B-B14F-4D97-AF65-F5344CB8AC3E}">
        <p14:creationId xmlns:p14="http://schemas.microsoft.com/office/powerpoint/2010/main" val="455142839"/>
      </p:ext>
    </p:extLst>
  </p:cSld>
  <p:clrMapOvr>
    <a:masterClrMapping/>
  </p:clrMapOvr>
</p:sld>
</file>

<file path=ppt/slides/slide1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1" name="矩形"/>
          <p:cNvSpPr>
            <a:spLocks/>
          </p:cNvSpPr>
          <p:nvPr/>
        </p:nvSpPr>
        <p:spPr>
          <a:xfrm rot="0">
            <a:off x="457200" y="1143000"/>
            <a:ext cx="8382000" cy="15392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Conventional signs and symbols represent various features shown on a map and are not drawn to scale. Most conventional signs and symbols are very easy to learn and they make using a map much easier and more clear.</a:t>
            </a:r>
            <a:endParaRPr lang="zh-CN" altLang="en-US" sz="2400" b="0" i="0" u="none" strike="noStrike" kern="1200" cap="none" spc="0" baseline="0">
              <a:solidFill>
                <a:schemeClr val="tx1"/>
              </a:solidFill>
              <a:latin typeface="Comic Sans MS" pitchFamily="66" charset="0"/>
              <a:ea typeface="宋体" pitchFamily="0" charset="0"/>
              <a:cs typeface="Calibri" pitchFamily="0" charset="0"/>
            </a:endParaRPr>
          </a:p>
        </p:txBody>
      </p:sp>
      <p:sp>
        <p:nvSpPr>
          <p:cNvPr id="52" name="矩形"/>
          <p:cNvSpPr>
            <a:spLocks/>
          </p:cNvSpPr>
          <p:nvPr/>
        </p:nvSpPr>
        <p:spPr>
          <a:xfrm rot="0">
            <a:off x="533400" y="3048000"/>
            <a:ext cx="8763000" cy="334899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Comic Sans MS" pitchFamily="66" charset="0"/>
                <a:ea typeface="宋体" pitchFamily="0" charset="0"/>
                <a:cs typeface="Calibri" pitchFamily="0" charset="0"/>
              </a:rPr>
              <a:t>There are three types of map symbols: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Point Symbols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buildings, dipping tanks,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trignometrical</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beacons, permanent huts, wells. Places of</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worship, PO, PTO, PS, DB, RH, CH, etc.</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Line Symbols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railways, roads, streams, rivers, power</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lines, telephone lines etc.</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Area Symbols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cultivated area, forested area, open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scrubs, tanks, orchards and vineyards etc.</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a:t>
            </a:r>
            <a:endParaRPr lang="zh-CN" altLang="en-US" sz="2400" b="0" i="0" u="none" strike="noStrike" kern="1200" cap="none" spc="0" baseline="0">
              <a:solidFill>
                <a:schemeClr val="tx1"/>
              </a:solidFill>
              <a:latin typeface="Comic Sans MS" pitchFamily="66" charset="0"/>
              <a:ea typeface="宋体" pitchFamily="0" charset="0"/>
              <a:cs typeface="Calibri" pitchFamily="0" charset="0"/>
            </a:endParaRPr>
          </a:p>
        </p:txBody>
      </p:sp>
      <p:sp>
        <p:nvSpPr>
          <p:cNvPr id="53" name="矩形"/>
          <p:cNvSpPr>
            <a:spLocks/>
          </p:cNvSpPr>
          <p:nvPr/>
        </p:nvSpPr>
        <p:spPr>
          <a:xfrm rot="0">
            <a:off x="1905000" y="381001"/>
            <a:ext cx="6172200" cy="57721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3200" b="0" i="0" u="none" strike="noStrike" kern="1200" cap="none" spc="0" baseline="0">
                <a:solidFill>
                  <a:srgbClr val="FF0000"/>
                </a:solidFill>
                <a:latin typeface="Comic Sans MS" pitchFamily="66" charset="0"/>
                <a:ea typeface="宋体" pitchFamily="0" charset="0"/>
                <a:cs typeface="Calibri" pitchFamily="0" charset="0"/>
              </a:rPr>
              <a:t>Conventional signs and symbols</a:t>
            </a:r>
            <a:endParaRPr lang="zh-CN" altLang="en-US" sz="3200" b="0" i="0" u="none" strike="noStrike" kern="1200" cap="none" spc="0" baseline="0">
              <a:solidFill>
                <a:srgbClr val="FF0000"/>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60584800"/>
      </p:ext>
    </p:extLst>
  </p:cSld>
  <p:clrMapOvr>
    <a:masterClrMapping/>
  </p:clrMapOvr>
</p:sld>
</file>

<file path=ppt/slides/slide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7" name="矩形"/>
          <p:cNvSpPr>
            <a:spLocks/>
          </p:cNvSpPr>
          <p:nvPr/>
        </p:nvSpPr>
        <p:spPr>
          <a:xfrm rot="0">
            <a:off x="1066800" y="457200"/>
            <a:ext cx="7848599" cy="5835016"/>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Six colours are used in a survey map to show various features. They are as follows</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a:t>
            </a:r>
            <a:br>
              <a:rPr lang="zh-CN" altLang="en-US" sz="2000" b="0" i="0" u="none" strike="noStrike" kern="1200" cap="none" spc="0" baseline="0">
                <a:solidFill>
                  <a:schemeClr val="tx1"/>
                </a:solidFill>
                <a:latin typeface="Comic Sans MS" pitchFamily="66" charset="0"/>
                <a:ea typeface="宋体" pitchFamily="0" charset="0"/>
                <a:cs typeface="Calibri" pitchFamily="0" charset="0"/>
              </a:rPr>
            </a:br>
            <a:r>
              <a:rPr lang="en-US" altLang="zh-CN" sz="2000" b="0" i="0" u="none" strike="noStrike" kern="1200" cap="none" spc="0" baseline="0">
                <a:solidFill>
                  <a:schemeClr val="tx1"/>
                </a:solidFill>
                <a:latin typeface="Comic Sans MS" pitchFamily="66" charset="0"/>
                <a:ea typeface="宋体" pitchFamily="0" charset="0"/>
                <a:cs typeface="Calibri" pitchFamily="0" charset="0"/>
              </a:rPr>
              <a:t>Black: All names, river banks, broken grounds, dry streams, surveyed trees, heights and their numbering, railway tracks, telephone and telegraph lines.</a:t>
            </a: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000" b="0" i="0" u="none" strike="noStrike" kern="1200" cap="none" spc="0" baseline="0">
                <a:solidFill>
                  <a:srgbClr val="FFC000"/>
                </a:solidFill>
                <a:latin typeface="Comic Sans MS" pitchFamily="66" charset="0"/>
                <a:ea typeface="宋体" pitchFamily="0" charset="0"/>
                <a:cs typeface="Calibri" pitchFamily="0" charset="0"/>
              </a:rPr>
              <a:t>Yellow</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All cultivated areas.</a:t>
            </a:r>
            <a:br>
              <a:rPr lang="zh-CN" altLang="en-US" sz="2000" b="0" i="0" u="none" strike="noStrike" kern="1200" cap="none" spc="0" baseline="0">
                <a:solidFill>
                  <a:schemeClr val="tx1"/>
                </a:solidFill>
                <a:latin typeface="Comic Sans MS" pitchFamily="66" charset="0"/>
                <a:ea typeface="宋体" pitchFamily="0" charset="0"/>
                <a:cs typeface="Calibri" pitchFamily="0" charset="0"/>
              </a:rPr>
            </a:b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000" b="0" i="0" u="none" strike="noStrike" kern="1200" cap="none" spc="0" baseline="0">
                <a:solidFill>
                  <a:srgbClr val="00B050"/>
                </a:solidFill>
                <a:latin typeface="Comic Sans MS" pitchFamily="66" charset="0"/>
                <a:ea typeface="宋体" pitchFamily="0" charset="0"/>
                <a:cs typeface="Calibri" pitchFamily="0" charset="0"/>
              </a:rPr>
              <a:t>Green</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All wooded/forested areas, scattered trees and scrubs.</a:t>
            </a:r>
            <a:br>
              <a:rPr lang="zh-CN" altLang="en-US" sz="2000" b="0" i="0" u="none" strike="noStrike" kern="1200" cap="none" spc="0" baseline="0">
                <a:solidFill>
                  <a:schemeClr val="tx1"/>
                </a:solidFill>
                <a:latin typeface="Comic Sans MS" pitchFamily="66" charset="0"/>
                <a:ea typeface="宋体" pitchFamily="0" charset="0"/>
                <a:cs typeface="Calibri" pitchFamily="0" charset="0"/>
              </a:rPr>
            </a:br>
            <a:endParaRPr lang="en-US" altLang="zh-CN" sz="2000" b="0" i="0" u="none" strike="noStrike" kern="1200" cap="none" spc="0" baseline="0">
              <a:solidFill>
                <a:srgbClr val="953735"/>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000" b="0" i="0" u="none" strike="noStrike" kern="1200" cap="none" spc="0" baseline="0">
                <a:solidFill>
                  <a:srgbClr val="953735"/>
                </a:solidFill>
                <a:latin typeface="Comic Sans MS" pitchFamily="66" charset="0"/>
                <a:ea typeface="宋体" pitchFamily="0" charset="0"/>
                <a:cs typeface="Calibri" pitchFamily="0" charset="0"/>
              </a:rPr>
              <a:t>Brown</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Contour lines, their numbering, stony waste, sand features.</a:t>
            </a: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br>
              <a:rPr lang="zh-CN" altLang="en-US" sz="2000" b="0" i="0" u="none" strike="noStrike" kern="1200" cap="none" spc="0" baseline="0">
                <a:solidFill>
                  <a:schemeClr val="tx1"/>
                </a:solidFill>
                <a:latin typeface="Comic Sans MS" pitchFamily="66" charset="0"/>
                <a:ea typeface="宋体" pitchFamily="0" charset="0"/>
                <a:cs typeface="Calibri" pitchFamily="0" charset="0"/>
              </a:rPr>
            </a:br>
            <a:r>
              <a:rPr lang="en-US" altLang="zh-CN" sz="2000" b="0" i="0" u="none" strike="noStrike" kern="1200" cap="none" spc="0" baseline="0">
                <a:solidFill>
                  <a:srgbClr val="0070C0"/>
                </a:solidFill>
                <a:latin typeface="Comic Sans MS" pitchFamily="66" charset="0"/>
                <a:ea typeface="宋体" pitchFamily="0" charset="0"/>
                <a:cs typeface="Calibri" pitchFamily="0" charset="0"/>
              </a:rPr>
              <a:t>Blue</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All water bodies, where they contain water.</a:t>
            </a: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br>
              <a:rPr lang="zh-CN" altLang="en-US" sz="2000" b="0" i="0" u="none" strike="noStrike" kern="1200" cap="none" spc="0" baseline="0">
                <a:solidFill>
                  <a:schemeClr val="tx1"/>
                </a:solidFill>
                <a:latin typeface="Comic Sans MS" pitchFamily="66" charset="0"/>
                <a:ea typeface="宋体" pitchFamily="0" charset="0"/>
                <a:cs typeface="Calibri" pitchFamily="0" charset="0"/>
              </a:rPr>
            </a:br>
            <a:r>
              <a:rPr lang="en-US" altLang="zh-CN" sz="2000" b="0" i="0" u="none" strike="noStrike" kern="1200" cap="none" spc="0" baseline="0">
                <a:solidFill>
                  <a:srgbClr val="FF0000"/>
                </a:solidFill>
                <a:latin typeface="Comic Sans MS" pitchFamily="66" charset="0"/>
                <a:ea typeface="宋体" pitchFamily="0" charset="0"/>
                <a:cs typeface="Calibri" pitchFamily="0" charset="0"/>
              </a:rPr>
              <a:t>Red</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Grid lines and their numbering, roads, cart tracks, settlements, huts and other buildings. </a:t>
            </a:r>
            <a:endParaRPr lang="en-US" altLang="zh-CN" sz="20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20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000" b="0" i="0" u="none" strike="noStrike" kern="1200" cap="none" spc="0" baseline="0">
                <a:solidFill>
                  <a:srgbClr val="FF0000"/>
                </a:solidFill>
                <a:latin typeface="Comic Sans MS" pitchFamily="66" charset="0"/>
                <a:ea typeface="宋体" pitchFamily="0" charset="0"/>
                <a:cs typeface="Calibri" pitchFamily="0" charset="0"/>
              </a:rPr>
              <a:t>Note</a:t>
            </a:r>
            <a:r>
              <a:rPr lang="en-US" altLang="zh-CN" sz="2000" b="0" i="0" u="none" strike="noStrike" kern="1200" cap="none" spc="0" baseline="0">
                <a:solidFill>
                  <a:schemeClr val="tx1"/>
                </a:solidFill>
                <a:latin typeface="Comic Sans MS" pitchFamily="66" charset="0"/>
                <a:ea typeface="宋体" pitchFamily="0" charset="0"/>
                <a:cs typeface="Calibri" pitchFamily="0" charset="0"/>
              </a:rPr>
              <a:t>: Sometimes we find white patches here and there to show barren lands.</a:t>
            </a:r>
            <a:endParaRPr lang="zh-CN" altLang="en-US" sz="2000" b="0" i="0" u="none" strike="noStrike" kern="1200" cap="none" spc="0" baseline="0">
              <a:solidFill>
                <a:schemeClr val="tx1"/>
              </a:solidFill>
              <a:latin typeface="Comic Sans MS" pitchFamily="66" charset="0"/>
              <a:ea typeface="宋体" pitchFamily="0" charset="0"/>
              <a:cs typeface="Calibri" pitchFamily="0" charset="0"/>
            </a:endParaRPr>
          </a:p>
        </p:txBody>
      </p:sp>
      <p:sp>
        <p:nvSpPr>
          <p:cNvPr id="18" name="矩形"/>
          <p:cNvSpPr>
            <a:spLocks/>
          </p:cNvSpPr>
          <p:nvPr/>
        </p:nvSpPr>
        <p:spPr>
          <a:xfrm rot="0">
            <a:off x="533400" y="4495800"/>
            <a:ext cx="457200" cy="381000"/>
          </a:xfrm>
          <a:prstGeom prst="rect"/>
          <a:solidFill>
            <a:schemeClr val="accent1"/>
          </a:solidFill>
          <a:ln w="25400" cmpd="sng" cap="flat">
            <a:solidFill>
              <a:srgbClr val="385D8A"/>
            </a:solidFill>
            <a:prstDash val="solid"/>
            <a:round/>
          </a:ln>
        </p:spPr>
      </p:sp>
      <p:sp>
        <p:nvSpPr>
          <p:cNvPr id="19" name="矩形"/>
          <p:cNvSpPr>
            <a:spLocks/>
          </p:cNvSpPr>
          <p:nvPr/>
        </p:nvSpPr>
        <p:spPr>
          <a:xfrm rot="0">
            <a:off x="533400" y="5181599"/>
            <a:ext cx="457200" cy="381000"/>
          </a:xfrm>
          <a:prstGeom prst="rect"/>
          <a:solidFill>
            <a:srgbClr val="FF0000"/>
          </a:solidFill>
          <a:ln w="25400" cmpd="sng" cap="flat">
            <a:solidFill>
              <a:srgbClr val="385D8A"/>
            </a:solidFill>
            <a:prstDash val="solid"/>
            <a:round/>
          </a:ln>
        </p:spPr>
      </p:sp>
      <p:sp>
        <p:nvSpPr>
          <p:cNvPr id="20" name="矩形"/>
          <p:cNvSpPr>
            <a:spLocks/>
          </p:cNvSpPr>
          <p:nvPr/>
        </p:nvSpPr>
        <p:spPr>
          <a:xfrm rot="0">
            <a:off x="533400" y="3657600"/>
            <a:ext cx="457200" cy="381000"/>
          </a:xfrm>
          <a:prstGeom prst="rect"/>
          <a:solidFill>
            <a:srgbClr val="953735"/>
          </a:solidFill>
          <a:ln w="25400" cmpd="sng" cap="flat">
            <a:solidFill>
              <a:srgbClr val="385D8A"/>
            </a:solidFill>
            <a:prstDash val="solid"/>
            <a:round/>
          </a:ln>
        </p:spPr>
      </p:sp>
      <p:sp>
        <p:nvSpPr>
          <p:cNvPr id="21" name="矩形"/>
          <p:cNvSpPr>
            <a:spLocks/>
          </p:cNvSpPr>
          <p:nvPr/>
        </p:nvSpPr>
        <p:spPr>
          <a:xfrm rot="0">
            <a:off x="533400" y="2971799"/>
            <a:ext cx="457200" cy="381000"/>
          </a:xfrm>
          <a:prstGeom prst="rect"/>
          <a:solidFill>
            <a:srgbClr val="00B050"/>
          </a:solidFill>
          <a:ln w="25400" cmpd="sng" cap="flat">
            <a:solidFill>
              <a:srgbClr val="385D8A"/>
            </a:solidFill>
            <a:prstDash val="solid"/>
            <a:round/>
          </a:ln>
        </p:spPr>
      </p:sp>
      <p:sp>
        <p:nvSpPr>
          <p:cNvPr id="22" name="矩形"/>
          <p:cNvSpPr>
            <a:spLocks/>
          </p:cNvSpPr>
          <p:nvPr/>
        </p:nvSpPr>
        <p:spPr>
          <a:xfrm rot="0">
            <a:off x="533400" y="1295399"/>
            <a:ext cx="457200" cy="381000"/>
          </a:xfrm>
          <a:prstGeom prst="rect"/>
          <a:solidFill>
            <a:schemeClr val="tx1"/>
          </a:solidFill>
          <a:ln w="25400" cmpd="sng" cap="flat">
            <a:solidFill>
              <a:srgbClr val="385D8A"/>
            </a:solidFill>
            <a:prstDash val="solid"/>
            <a:round/>
          </a:ln>
        </p:spPr>
      </p:sp>
      <p:sp>
        <p:nvSpPr>
          <p:cNvPr id="23" name="矩形"/>
          <p:cNvSpPr>
            <a:spLocks/>
          </p:cNvSpPr>
          <p:nvPr/>
        </p:nvSpPr>
        <p:spPr>
          <a:xfrm rot="0">
            <a:off x="533400" y="2362200"/>
            <a:ext cx="457200" cy="381000"/>
          </a:xfrm>
          <a:prstGeom prst="rect"/>
          <a:solidFill>
            <a:srgbClr val="FFFF00"/>
          </a:solidFill>
          <a:ln w="25400" cmpd="sng" cap="flat">
            <a:solidFill>
              <a:srgbClr val="385D8A"/>
            </a:solidFill>
            <a:prstDash val="solid"/>
            <a:round/>
          </a:ln>
        </p:spPr>
      </p:sp>
    </p:spTree>
    <p:extLst>
      <p:ext uri="{BB962C8B-B14F-4D97-AF65-F5344CB8AC3E}">
        <p14:creationId xmlns:p14="http://schemas.microsoft.com/office/powerpoint/2010/main" val="35866028"/>
      </p:ext>
    </p:extLst>
  </p:cSld>
  <p:clrMapOvr>
    <a:masterClrMapping/>
  </p:clrMapOvr>
</p:sld>
</file>

<file path=ppt/slides/slide2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4" name="矩形"/>
          <p:cNvSpPr>
            <a:spLocks/>
          </p:cNvSpPr>
          <p:nvPr/>
        </p:nvSpPr>
        <p:spPr>
          <a:xfrm rot="0">
            <a:off x="228600" y="381000"/>
            <a:ext cx="8915400" cy="552069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Man-made and Natural Features</a:t>
            </a:r>
            <a:br>
              <a:rPr lang="zh-CN" altLang="en-US" sz="2400" b="0" i="0" u="none" strike="noStrike" kern="1200" cap="none" spc="0" baseline="0">
                <a:solidFill>
                  <a:schemeClr val="tx1"/>
                </a:solidFill>
                <a:latin typeface="Comic Sans MS" pitchFamily="66" charset="0"/>
                <a:ea typeface="宋体" pitchFamily="0" charset="0"/>
                <a:cs typeface="Calibri" pitchFamily="0" charset="0"/>
              </a:rPr>
            </a:br>
            <a:r>
              <a:rPr lang="en-US" altLang="zh-CN" sz="2400" b="0" i="0" u="none" strike="noStrike" kern="1200" cap="none" spc="0" baseline="0">
                <a:solidFill>
                  <a:schemeClr val="tx1"/>
                </a:solidFill>
                <a:latin typeface="Comic Sans MS" pitchFamily="66" charset="0"/>
                <a:ea typeface="宋体" pitchFamily="0" charset="0"/>
                <a:cs typeface="Calibri" pitchFamily="0" charset="0"/>
              </a:rPr>
              <a:t>•</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Topo</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sheets shows various details of an area- natural and man made features by means of conventional signs (legends), contours and pictorial diagrams in conventional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colours</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a:t>
            </a:r>
            <a:br>
              <a:rPr lang="zh-CN" altLang="en-US" sz="2400" b="1" i="0" u="none" strike="noStrike" kern="1200" cap="none" spc="0" baseline="0">
                <a:solidFill>
                  <a:schemeClr val="tx1"/>
                </a:solidFill>
                <a:latin typeface="Comic Sans MS" pitchFamily="66" charset="0"/>
                <a:ea typeface="宋体" pitchFamily="0" charset="0"/>
                <a:cs typeface="Calibri" pitchFamily="0" charset="0"/>
              </a:rPr>
            </a:br>
            <a:r>
              <a:rPr lang="en-US" altLang="zh-CN" sz="2400" b="1" i="0" u="none" strike="noStrike" kern="1200" cap="none" spc="0" baseline="0">
                <a:solidFill>
                  <a:schemeClr val="tx1"/>
                </a:solidFill>
                <a:latin typeface="Comic Sans MS" pitchFamily="66" charset="0"/>
                <a:ea typeface="宋体" pitchFamily="0" charset="0"/>
                <a:cs typeface="Calibri" pitchFamily="0" charset="0"/>
              </a:rPr>
              <a:t>•</a:t>
            </a: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Natural features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rivers, streams, sand features, trees, broken grounds, natural ponds, unlined wells, jungles, depressions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Dep</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islands (in the exposed river beds), physical features like hills, waterfalls, spurs, river valleys and cliffs, shown by contours and their heights. </a:t>
            </a:r>
            <a:br>
              <a:rPr lang="zh-CN" altLang="en-US" sz="2400" b="1" i="0" u="none" strike="noStrike" kern="1200" cap="none" spc="0" baseline="0">
                <a:solidFill>
                  <a:schemeClr val="tx1"/>
                </a:solidFill>
                <a:latin typeface="Comic Sans MS" pitchFamily="66" charset="0"/>
                <a:ea typeface="宋体" pitchFamily="0" charset="0"/>
                <a:cs typeface="Calibri" pitchFamily="0" charset="0"/>
              </a:rPr>
            </a:br>
            <a:r>
              <a:rPr lang="en-US" altLang="zh-CN" sz="2400" b="1" i="0" u="none" strike="noStrike" kern="1200" cap="none" spc="0" baseline="0">
                <a:solidFill>
                  <a:schemeClr val="tx1"/>
                </a:solidFill>
                <a:latin typeface="Comic Sans MS" pitchFamily="66" charset="0"/>
                <a:ea typeface="宋体" pitchFamily="0" charset="0"/>
                <a:cs typeface="Calibri" pitchFamily="0" charset="0"/>
              </a:rPr>
              <a:t>•</a:t>
            </a: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MAN made features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surveyed trees,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quarries</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permanent huts, causeways, mines,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metalled</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and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unmetalled</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roads, pack tracts, cart tracts, artificial lakes with embankments, boundaries (national and international), post offices, police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chowkies</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 and inspection bungalows, temple, church, mosque,</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lined and unlined wells</a:t>
            </a:r>
            <a:br>
              <a:rPr lang="zh-CN" altLang="en-US" sz="2400" b="0" i="0" u="none" strike="noStrike" kern="1200" cap="none" spc="0" baseline="0">
                <a:solidFill>
                  <a:schemeClr val="tx1"/>
                </a:solidFill>
                <a:latin typeface="Comic Sans MS" pitchFamily="66" charset="0"/>
                <a:ea typeface="宋体" pitchFamily="0" charset="0"/>
                <a:cs typeface="Calibri" pitchFamily="0" charset="0"/>
              </a:rPr>
            </a:br>
            <a:endParaRPr lang="zh-CN" altLang="en-US" sz="2400" b="0" i="0" u="none" strike="noStrike" kern="1200" cap="none" spc="0" baseline="0">
              <a:solidFill>
                <a:schemeClr val="tx1"/>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14352635"/>
      </p:ext>
    </p:extLst>
  </p:cSld>
  <p:clrMapOvr>
    <a:masterClrMapping/>
  </p:clrMapOvr>
</p:sld>
</file>

<file path=ppt/slides/slide2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57" name="图片" descr="Conventional symbols used in topographical maps subject geography ..."/>
          <p:cNvPicPr>
            <a:picLocks noChangeAspect="1"/>
          </p:cNvPicPr>
          <p:nvPr/>
        </p:nvPicPr>
        <p:blipFill>
          <a:blip r:embed="rId1" cstate="print"/>
          <a:stretch>
            <a:fillRect/>
          </a:stretch>
        </p:blipFill>
        <p:spPr>
          <a:xfrm rot="0">
            <a:off x="304800" y="457200"/>
            <a:ext cx="8458200" cy="5638800"/>
          </a:xfrm>
          <a:prstGeom prst="rect"/>
          <a:noFill/>
          <a:ln w="228600" cmpd="thickThin" cap="sq">
            <a:solidFill>
              <a:srgbClr val="000000"/>
            </a:solidFill>
            <a:prstDash val="solid"/>
            <a:miter/>
          </a:ln>
          <a:effectLst>
            <a:innerShdw blurRad="76200" dist="0" dir="0">
              <a:srgbClr val="000000">
                <a:alpha val="99607"/>
              </a:srgbClr>
            </a:innerShdw>
          </a:effectLst>
        </p:spPr>
      </p:pic>
    </p:spTree>
    <p:extLst>
      <p:ext uri="{BB962C8B-B14F-4D97-AF65-F5344CB8AC3E}">
        <p14:creationId xmlns:p14="http://schemas.microsoft.com/office/powerpoint/2010/main" val="566832546"/>
      </p:ext>
    </p:extLst>
  </p:cSld>
  <p:clrMapOvr>
    <a:masterClrMapping/>
  </p:clrMapOvr>
</p:sld>
</file>

<file path=ppt/slides/slide2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59" name="图片" descr="BOARD EXAMS IDENTIFY YOUR STRENGTHS MAKE YOUR STRENGTH STRONG - ppt download"/>
          <p:cNvPicPr>
            <a:picLocks noChangeAspect="1"/>
          </p:cNvPicPr>
          <p:nvPr/>
        </p:nvPicPr>
        <p:blipFill>
          <a:blip r:embed="rId1" cstate="print"/>
          <a:stretch>
            <a:fillRect/>
          </a:stretch>
        </p:blipFill>
        <p:spPr>
          <a:xfrm rot="0">
            <a:off x="152400" y="228600"/>
            <a:ext cx="8686800" cy="6096000"/>
          </a:xfrm>
          <a:prstGeom prst="rect"/>
          <a:noFill/>
          <a:ln w="12700" cmpd="sng" cap="flat">
            <a:noFill/>
            <a:prstDash val="solid"/>
            <a:miter/>
          </a:ln>
        </p:spPr>
      </p:pic>
    </p:spTree>
    <p:extLst>
      <p:ext uri="{BB962C8B-B14F-4D97-AF65-F5344CB8AC3E}">
        <p14:creationId xmlns:p14="http://schemas.microsoft.com/office/powerpoint/2010/main" val="1178766058"/>
      </p:ext>
    </p:extLst>
  </p:cSld>
  <p:clrMapOvr>
    <a:masterClrMapping/>
  </p:clrMapOvr>
</p:sld>
</file>

<file path=ppt/slides/slide2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0" name="矩形"/>
          <p:cNvSpPr>
            <a:spLocks/>
          </p:cNvSpPr>
          <p:nvPr/>
        </p:nvSpPr>
        <p:spPr>
          <a:xfrm rot="0">
            <a:off x="381000" y="533400"/>
            <a:ext cx="8229600" cy="51587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alibri" pitchFamily="0" charset="0"/>
                <a:ea typeface="宋体" pitchFamily="0" charset="0"/>
                <a:cs typeface="Calibri" pitchFamily="0" charset="0"/>
              </a:rPr>
              <a:t>   TYPES </a:t>
            </a:r>
            <a:r>
              <a:rPr lang="en-US" altLang="zh-CN" sz="1800" b="0" i="0" u="none" strike="noStrike" kern="1200" cap="none" spc="0" baseline="0">
                <a:solidFill>
                  <a:srgbClr val="FF0000"/>
                </a:solidFill>
                <a:latin typeface="Calibri" pitchFamily="0" charset="0"/>
                <a:ea typeface="宋体" pitchFamily="0" charset="0"/>
                <a:cs typeface="Calibri" pitchFamily="0" charset="0"/>
              </a:rPr>
              <a:t>OF IRRIGATION AND EVIDENCE SEEN ON THE MAPS:</a:t>
            </a:r>
            <a:endParaRPr lang="en-US" altLang="zh-CN" sz="1800" b="0" i="0" u="none" strike="noStrike" kern="1200" cap="none" spc="0" baseline="0">
              <a:solidFill>
                <a:srgbClr val="FF0000"/>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The common types of irrigation shown on the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topo</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sheets include</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Wells, tube wells and canal irrigation.</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Wells are shown by blue circles/ dots.  </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Tube wells are shown by blue triangles.</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(These are rare on the map)</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Canals are shown by black lines radiating from a reservoir/ dam. Canals will be indicated by verbal symbol canal along the line on the map. Not many are found in this region.</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Tank are mostly dry and shown by black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colour</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and are not useful for irrigation but rarely from a reservoir/ dams water can be supplied.</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Ex; pipeline from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Kodra</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reservoir and from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Nakhi</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talao</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in the 45 D/10 map provide water to Mt. Abu settlement.    </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61" name="椭圆"/>
          <p:cNvSpPr>
            <a:spLocks/>
          </p:cNvSpPr>
          <p:nvPr/>
        </p:nvSpPr>
        <p:spPr>
          <a:xfrm rot="0">
            <a:off x="4724400" y="1981200"/>
            <a:ext cx="228600" cy="152400"/>
          </a:xfrm>
          <a:prstGeom prst="ellipse"/>
          <a:solidFill>
            <a:schemeClr val="accent1"/>
          </a:solidFill>
          <a:ln w="25400" cmpd="sng" cap="flat">
            <a:solidFill>
              <a:srgbClr val="385D8A"/>
            </a:solidFill>
            <a:prstDash val="solid"/>
            <a:round/>
          </a:ln>
        </p:spPr>
      </p:sp>
      <p:sp>
        <p:nvSpPr>
          <p:cNvPr id="62" name="等腰三角形"/>
          <p:cNvSpPr>
            <a:spLocks/>
          </p:cNvSpPr>
          <p:nvPr/>
        </p:nvSpPr>
        <p:spPr>
          <a:xfrm rot="0">
            <a:off x="4724400" y="2286000"/>
            <a:ext cx="304800" cy="152400"/>
          </a:xfrm>
          <a:prstGeom prst="triangle">
            <a:avLst>
              <a:gd name="adj" fmla="val 50000"/>
            </a:avLst>
          </a:prstGeom>
          <a:solidFill>
            <a:schemeClr val="accent1"/>
          </a:solidFill>
          <a:ln w="25400" cmpd="sng" cap="flat">
            <a:solidFill>
              <a:srgbClr val="385D8A"/>
            </a:solidFill>
            <a:prstDash val="solid"/>
            <a:round/>
          </a:ln>
        </p:spPr>
      </p:sp>
    </p:spTree>
    <p:extLst>
      <p:ext uri="{BB962C8B-B14F-4D97-AF65-F5344CB8AC3E}">
        <p14:creationId xmlns:p14="http://schemas.microsoft.com/office/powerpoint/2010/main" val="111421856"/>
      </p:ext>
    </p:extLst>
  </p:cSld>
  <p:clrMapOvr>
    <a:masterClrMapping/>
  </p:clrMapOvr>
</p:sld>
</file>

<file path=ppt/slides/slide2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63" name="图片" descr="ICSE Solutions for Class 10 Geography - Map Study: Interpretation and  Topographical Maps - A Plus Topper"/>
          <p:cNvPicPr>
            <a:picLocks noChangeAspect="1"/>
          </p:cNvPicPr>
          <p:nvPr/>
        </p:nvPicPr>
        <p:blipFill>
          <a:blip r:embed="rId1" cstate="print"/>
          <a:stretch>
            <a:fillRect/>
          </a:stretch>
        </p:blipFill>
        <p:spPr>
          <a:xfrm rot="0">
            <a:off x="609600" y="762000"/>
            <a:ext cx="7772400" cy="5181599"/>
          </a:xfrm>
          <a:prstGeom prst="rect"/>
          <a:noFill/>
          <a:ln w="12700" cmpd="sng" cap="flat">
            <a:noFill/>
            <a:prstDash val="solid"/>
            <a:miter/>
          </a:ln>
        </p:spPr>
      </p:pic>
    </p:spTree>
    <p:extLst>
      <p:ext uri="{BB962C8B-B14F-4D97-AF65-F5344CB8AC3E}">
        <p14:creationId xmlns:p14="http://schemas.microsoft.com/office/powerpoint/2010/main" val="304159980"/>
      </p:ext>
    </p:extLst>
  </p:cSld>
  <p:clrMapOvr>
    <a:masterClrMapping/>
  </p:clrMapOvr>
</p:sld>
</file>

<file path=ppt/slides/slide2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4" name="矩形"/>
          <p:cNvSpPr>
            <a:spLocks/>
          </p:cNvSpPr>
          <p:nvPr/>
        </p:nvSpPr>
        <p:spPr>
          <a:xfrm rot="0">
            <a:off x="152400" y="228600"/>
            <a:ext cx="8991600" cy="32918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omic Sans MS" pitchFamily="66" charset="0"/>
                <a:ea typeface="宋体" pitchFamily="0" charset="0"/>
                <a:cs typeface="Calibri" pitchFamily="0" charset="0"/>
              </a:rPr>
              <a:t>Ascertaining the direction of river flow</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ü"/>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Look for an arrow mark given on the river bed. The tail of the arrow shows the </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direction from which the river comes and pointer the direction it flows.</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ü"/>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Look for the spot heights found along the river course. Always water flows from higher altitude to lower altitude due to gravity.</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ü"/>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The direction in which tributaries join a main river. Always tributaries will</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ü"/>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    join in the  same direction in which the main river is flowing. </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omic Sans MS" pitchFamily="66" charset="0"/>
                <a:ea typeface="宋体" pitchFamily="0" charset="0"/>
                <a:cs typeface="Calibri" pitchFamily="0" charset="0"/>
              </a:rPr>
              <a:t>Locating the right or the left bank of the river</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Once the direction of the river flow is ascertained imagine you stand facing the direction of flow to your right side is the right bank and to your left is the left bank of the river.</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zh-CN" altLang="en-US" sz="1800" b="0" i="0" u="none" strike="noStrike" kern="1200" cap="none" spc="0" baseline="0">
              <a:solidFill>
                <a:schemeClr val="tx1"/>
              </a:solidFill>
              <a:latin typeface="Comic Sans MS" pitchFamily="66" charset="0"/>
              <a:ea typeface="宋体" pitchFamily="0" charset="0"/>
              <a:cs typeface="Calibri" pitchFamily="0" charset="0"/>
            </a:endParaRPr>
          </a:p>
        </p:txBody>
      </p:sp>
      <p:sp>
        <p:nvSpPr>
          <p:cNvPr id="65" name="曲线"/>
          <p:cNvSpPr>
            <a:spLocks/>
          </p:cNvSpPr>
          <p:nvPr/>
        </p:nvSpPr>
        <p:spPr>
          <a:xfrm rot="0">
            <a:off x="1600200" y="4191000"/>
            <a:ext cx="2464904" cy="874642"/>
          </a:xfrm>
          <a:custGeom>
            <a:gdLst>
              <a:gd name="T1" fmla="*/ 0 w 21600"/>
              <a:gd name="T2" fmla="*/ 0 h 21600"/>
              <a:gd name="T3" fmla="*/ 21600 w 21600"/>
              <a:gd name="T4" fmla="*/ 21600 h 21600"/>
            </a:gdLst>
            <a:rect l="T1" t="T2" r="T3" b="T4"/>
            <a:pathLst>
              <a:path w="21600" h="21600">
                <a:moveTo>
                  <a:pt x="0" y="21600"/>
                </a:moveTo>
                <a:cubicBezTo>
                  <a:pt x="29" y="21354"/>
                  <a:pt x="16" y="21029"/>
                  <a:pt x="87" y="20863"/>
                </a:cubicBezTo>
                <a:cubicBezTo>
                  <a:pt x="207" y="20581"/>
                  <a:pt x="375" y="20523"/>
                  <a:pt x="522" y="20372"/>
                </a:cubicBezTo>
                <a:cubicBezTo>
                  <a:pt x="1233" y="19643"/>
                  <a:pt x="843" y="20044"/>
                  <a:pt x="1567" y="19636"/>
                </a:cubicBezTo>
                <a:cubicBezTo>
                  <a:pt x="1685" y="19570"/>
                  <a:pt x="1797" y="19442"/>
                  <a:pt x="1916" y="19390"/>
                </a:cubicBezTo>
                <a:cubicBezTo>
                  <a:pt x="2175" y="19278"/>
                  <a:pt x="2439" y="19250"/>
                  <a:pt x="2699" y="19145"/>
                </a:cubicBezTo>
                <a:cubicBezTo>
                  <a:pt x="2846" y="19086"/>
                  <a:pt x="2988" y="18941"/>
                  <a:pt x="3135" y="18900"/>
                </a:cubicBezTo>
                <a:cubicBezTo>
                  <a:pt x="5401" y="18261"/>
                  <a:pt x="5800" y="18368"/>
                  <a:pt x="8274" y="18163"/>
                </a:cubicBezTo>
                <a:cubicBezTo>
                  <a:pt x="8419" y="18000"/>
                  <a:pt x="8561" y="17812"/>
                  <a:pt x="8709" y="17672"/>
                </a:cubicBezTo>
                <a:cubicBezTo>
                  <a:pt x="8910" y="17484"/>
                  <a:pt x="9140" y="17497"/>
                  <a:pt x="9319" y="17181"/>
                </a:cubicBezTo>
                <a:cubicBezTo>
                  <a:pt x="9397" y="17044"/>
                  <a:pt x="9365" y="16676"/>
                  <a:pt x="9406" y="16445"/>
                </a:cubicBezTo>
                <a:cubicBezTo>
                  <a:pt x="9453" y="16181"/>
                  <a:pt x="9529" y="15966"/>
                  <a:pt x="9580" y="15709"/>
                </a:cubicBezTo>
                <a:cubicBezTo>
                  <a:pt x="9675" y="15229"/>
                  <a:pt x="9743" y="14710"/>
                  <a:pt x="9841" y="14236"/>
                </a:cubicBezTo>
                <a:cubicBezTo>
                  <a:pt x="9947" y="13726"/>
                  <a:pt x="9994" y="12970"/>
                  <a:pt x="10190" y="12763"/>
                </a:cubicBezTo>
                <a:cubicBezTo>
                  <a:pt x="10604" y="12326"/>
                  <a:pt x="10988" y="11892"/>
                  <a:pt x="11409" y="11536"/>
                </a:cubicBezTo>
                <a:cubicBezTo>
                  <a:pt x="11524" y="11439"/>
                  <a:pt x="11641" y="11372"/>
                  <a:pt x="11758" y="11290"/>
                </a:cubicBezTo>
                <a:cubicBezTo>
                  <a:pt x="12507" y="9882"/>
                  <a:pt x="11400" y="11828"/>
                  <a:pt x="12454" y="10554"/>
                </a:cubicBezTo>
                <a:cubicBezTo>
                  <a:pt x="12530" y="10463"/>
                  <a:pt x="12562" y="10198"/>
                  <a:pt x="12629" y="10063"/>
                </a:cubicBezTo>
                <a:cubicBezTo>
                  <a:pt x="12766" y="9786"/>
                  <a:pt x="12913" y="9540"/>
                  <a:pt x="13064" y="9327"/>
                </a:cubicBezTo>
                <a:cubicBezTo>
                  <a:pt x="13146" y="9211"/>
                  <a:pt x="13237" y="9156"/>
                  <a:pt x="13325" y="9081"/>
                </a:cubicBezTo>
                <a:cubicBezTo>
                  <a:pt x="14021" y="8493"/>
                  <a:pt x="13796" y="8656"/>
                  <a:pt x="14458" y="8345"/>
                </a:cubicBezTo>
                <a:cubicBezTo>
                  <a:pt x="14603" y="8181"/>
                  <a:pt x="14747" y="8009"/>
                  <a:pt x="14893" y="7854"/>
                </a:cubicBezTo>
                <a:cubicBezTo>
                  <a:pt x="14979" y="7763"/>
                  <a:pt x="15072" y="7724"/>
                  <a:pt x="15154" y="7609"/>
                </a:cubicBezTo>
                <a:cubicBezTo>
                  <a:pt x="15306" y="7395"/>
                  <a:pt x="15436" y="7070"/>
                  <a:pt x="15590" y="6872"/>
                </a:cubicBezTo>
                <a:cubicBezTo>
                  <a:pt x="15757" y="6658"/>
                  <a:pt x="15936" y="6523"/>
                  <a:pt x="16112" y="6381"/>
                </a:cubicBezTo>
                <a:cubicBezTo>
                  <a:pt x="16410" y="6142"/>
                  <a:pt x="16759" y="5840"/>
                  <a:pt x="17070" y="5645"/>
                </a:cubicBezTo>
                <a:cubicBezTo>
                  <a:pt x="17215" y="5554"/>
                  <a:pt x="17361" y="5481"/>
                  <a:pt x="17506" y="5400"/>
                </a:cubicBezTo>
                <a:cubicBezTo>
                  <a:pt x="17858" y="4903"/>
                  <a:pt x="17863" y="5025"/>
                  <a:pt x="18116" y="4172"/>
                </a:cubicBezTo>
                <a:cubicBezTo>
                  <a:pt x="18183" y="3946"/>
                  <a:pt x="18198" y="3579"/>
                  <a:pt x="18290" y="3436"/>
                </a:cubicBezTo>
                <a:cubicBezTo>
                  <a:pt x="18475" y="3147"/>
                  <a:pt x="18701" y="3149"/>
                  <a:pt x="18899" y="2945"/>
                </a:cubicBezTo>
                <a:cubicBezTo>
                  <a:pt x="19526" y="2303"/>
                  <a:pt x="18986" y="2564"/>
                  <a:pt x="19683" y="1472"/>
                </a:cubicBezTo>
                <a:cubicBezTo>
                  <a:pt x="19788" y="1308"/>
                  <a:pt x="19917" y="1319"/>
                  <a:pt x="20032" y="1227"/>
                </a:cubicBezTo>
                <a:cubicBezTo>
                  <a:pt x="20120" y="1156"/>
                  <a:pt x="20205" y="1052"/>
                  <a:pt x="20293" y="981"/>
                </a:cubicBezTo>
                <a:cubicBezTo>
                  <a:pt x="20408" y="889"/>
                  <a:pt x="20526" y="829"/>
                  <a:pt x="20641" y="736"/>
                </a:cubicBezTo>
                <a:cubicBezTo>
                  <a:pt x="20730" y="665"/>
                  <a:pt x="20813" y="541"/>
                  <a:pt x="20903" y="490"/>
                </a:cubicBezTo>
                <a:cubicBezTo>
                  <a:pt x="21600" y="98"/>
                  <a:pt x="21358" y="680"/>
                  <a:pt x="21600" y="0"/>
                </a:cubicBezTo>
              </a:path>
            </a:pathLst>
          </a:custGeom>
          <a:noFill/>
          <a:ln w="9525" cmpd="sng" cap="flat">
            <a:solidFill>
              <a:srgbClr val="4A7EBC"/>
            </a:solidFill>
            <a:prstDash val="solid"/>
            <a:round/>
          </a:ln>
        </p:spPr>
      </p:sp>
      <p:sp>
        <p:nvSpPr>
          <p:cNvPr id="66" name="曲线"/>
          <p:cNvSpPr>
            <a:spLocks/>
          </p:cNvSpPr>
          <p:nvPr/>
        </p:nvSpPr>
        <p:spPr>
          <a:xfrm rot="0">
            <a:off x="4022612" y="3826565"/>
            <a:ext cx="620800" cy="383855"/>
          </a:xfrm>
          <a:custGeom>
            <a:gdLst>
              <a:gd name="T1" fmla="*/ 0 w 21600"/>
              <a:gd name="T2" fmla="*/ 0 h 21600"/>
              <a:gd name="T3" fmla="*/ 21600 w 21600"/>
              <a:gd name="T4" fmla="*/ 21600 h 21600"/>
            </a:gdLst>
            <a:rect l="T1" t="T2" r="T3" b="T4"/>
            <a:pathLst>
              <a:path w="21600" h="21600">
                <a:moveTo>
                  <a:pt x="1824" y="20693"/>
                </a:moveTo>
                <a:cubicBezTo>
                  <a:pt x="4972" y="18996"/>
                  <a:pt x="0" y="21600"/>
                  <a:pt x="4590" y="19575"/>
                </a:cubicBezTo>
                <a:cubicBezTo>
                  <a:pt x="5294" y="19264"/>
                  <a:pt x="5958" y="18742"/>
                  <a:pt x="6665" y="18456"/>
                </a:cubicBezTo>
                <a:lnTo>
                  <a:pt x="8049" y="17897"/>
                </a:lnTo>
                <a:cubicBezTo>
                  <a:pt x="8394" y="17524"/>
                  <a:pt x="8844" y="17325"/>
                  <a:pt x="9086" y="16778"/>
                </a:cubicBezTo>
                <a:cubicBezTo>
                  <a:pt x="9447" y="15961"/>
                  <a:pt x="9476" y="14859"/>
                  <a:pt x="9778" y="13982"/>
                </a:cubicBezTo>
                <a:cubicBezTo>
                  <a:pt x="10060" y="13161"/>
                  <a:pt x="11298" y="10665"/>
                  <a:pt x="11853" y="10067"/>
                </a:cubicBezTo>
                <a:cubicBezTo>
                  <a:pt x="12308" y="9575"/>
                  <a:pt x="14370" y="9029"/>
                  <a:pt x="14619" y="8948"/>
                </a:cubicBezTo>
                <a:cubicBezTo>
                  <a:pt x="15970" y="6763"/>
                  <a:pt x="14553" y="8722"/>
                  <a:pt x="16348" y="7270"/>
                </a:cubicBezTo>
                <a:cubicBezTo>
                  <a:pt x="18178" y="5791"/>
                  <a:pt x="16639" y="6535"/>
                  <a:pt x="18423" y="4474"/>
                </a:cubicBezTo>
                <a:cubicBezTo>
                  <a:pt x="18843" y="3989"/>
                  <a:pt x="19359" y="3769"/>
                  <a:pt x="19806" y="3355"/>
                </a:cubicBezTo>
                <a:cubicBezTo>
                  <a:pt x="20167" y="3022"/>
                  <a:pt x="20498" y="2610"/>
                  <a:pt x="20844" y="2237"/>
                </a:cubicBezTo>
                <a:cubicBezTo>
                  <a:pt x="21600" y="404"/>
                  <a:pt x="21536" y="1231"/>
                  <a:pt x="21536" y="0"/>
                </a:cubicBezTo>
              </a:path>
            </a:pathLst>
          </a:custGeom>
          <a:noFill/>
          <a:ln w="9525" cmpd="sng" cap="flat">
            <a:solidFill>
              <a:srgbClr val="4A7EBC"/>
            </a:solidFill>
            <a:prstDash val="solid"/>
            <a:round/>
          </a:ln>
        </p:spPr>
      </p:sp>
      <p:sp>
        <p:nvSpPr>
          <p:cNvPr id="67" name="曲线"/>
          <p:cNvSpPr>
            <a:spLocks/>
          </p:cNvSpPr>
          <p:nvPr/>
        </p:nvSpPr>
        <p:spPr>
          <a:xfrm rot="0">
            <a:off x="1591846" y="4880113"/>
            <a:ext cx="177319" cy="249525"/>
          </a:xfrm>
          <a:custGeom>
            <a:gdLst>
              <a:gd name="T1" fmla="*/ 0 w 21600"/>
              <a:gd name="T2" fmla="*/ 0 h 21600"/>
              <a:gd name="T3" fmla="*/ 21600 w 21600"/>
              <a:gd name="T4" fmla="*/ 21600 h 21600"/>
            </a:gdLst>
            <a:rect l="T1" t="T2" r="T3" b="T4"/>
            <a:pathLst>
              <a:path w="21600" h="21600">
                <a:moveTo>
                  <a:pt x="3439" y="0"/>
                </a:moveTo>
                <a:cubicBezTo>
                  <a:pt x="3140" y="1485"/>
                  <a:pt x="1017" y="11793"/>
                  <a:pt x="1017" y="12905"/>
                </a:cubicBezTo>
                <a:cubicBezTo>
                  <a:pt x="1017" y="14933"/>
                  <a:pt x="0" y="17661"/>
                  <a:pt x="2228" y="18928"/>
                </a:cubicBezTo>
                <a:cubicBezTo>
                  <a:pt x="5082" y="20550"/>
                  <a:pt x="9492" y="19501"/>
                  <a:pt x="13124" y="19788"/>
                </a:cubicBezTo>
                <a:cubicBezTo>
                  <a:pt x="20772" y="21600"/>
                  <a:pt x="17836" y="21509"/>
                  <a:pt x="21600" y="21509"/>
                </a:cubicBezTo>
              </a:path>
            </a:pathLst>
          </a:custGeom>
          <a:noFill/>
          <a:ln w="9525" cmpd="sng" cap="flat">
            <a:solidFill>
              <a:srgbClr val="4A7EBC"/>
            </a:solidFill>
            <a:prstDash val="solid"/>
            <a:round/>
          </a:ln>
        </p:spPr>
      </p:sp>
      <p:sp>
        <p:nvSpPr>
          <p:cNvPr id="68" name="矩形"/>
          <p:cNvSpPr>
            <a:spLocks/>
          </p:cNvSpPr>
          <p:nvPr/>
        </p:nvSpPr>
        <p:spPr>
          <a:xfrm rot="0">
            <a:off x="4114800" y="3429000"/>
            <a:ext cx="3152937" cy="3581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alibri" pitchFamily="0" charset="0"/>
                <a:ea typeface="宋体" pitchFamily="0" charset="0"/>
                <a:cs typeface="Calibri" pitchFamily="0" charset="0"/>
              </a:rPr>
              <a:t>Stand facing  the river flow</a:t>
            </a:r>
            <a:endParaRPr lang="zh-CN" altLang="en-US" sz="1800" b="0" i="0" u="none" strike="noStrike" kern="1200" cap="none" spc="0" baseline="0">
              <a:solidFill>
                <a:srgbClr val="FF0000"/>
              </a:solidFill>
              <a:latin typeface="Calibri" pitchFamily="0" charset="0"/>
              <a:ea typeface="宋体" pitchFamily="0" charset="0"/>
              <a:cs typeface="Calibri" pitchFamily="0" charset="0"/>
            </a:endParaRPr>
          </a:p>
        </p:txBody>
      </p:sp>
      <p:sp>
        <p:nvSpPr>
          <p:cNvPr id="69" name="矩形"/>
          <p:cNvSpPr>
            <a:spLocks/>
          </p:cNvSpPr>
          <p:nvPr/>
        </p:nvSpPr>
        <p:spPr>
          <a:xfrm rot="0">
            <a:off x="3200400" y="3810000"/>
            <a:ext cx="1447800" cy="3581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libri" pitchFamily="0" charset="0"/>
                <a:ea typeface="宋体" pitchFamily="0" charset="0"/>
                <a:cs typeface="Calibri" pitchFamily="0" charset="0"/>
              </a:rPr>
              <a:t>Right  bank</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70" name="矩形"/>
          <p:cNvSpPr>
            <a:spLocks/>
          </p:cNvSpPr>
          <p:nvPr/>
        </p:nvSpPr>
        <p:spPr>
          <a:xfrm rot="0">
            <a:off x="3962400" y="4572000"/>
            <a:ext cx="1125093" cy="358140"/>
          </a:xfrm>
          <a:prstGeom prst="rect"/>
          <a:noFill/>
          <a:ln w="12700"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libri" pitchFamily="0" charset="0"/>
                <a:ea typeface="宋体" pitchFamily="0" charset="0"/>
                <a:cs typeface="Calibri" pitchFamily="0" charset="0"/>
              </a:rPr>
              <a:t>Left bank</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71" name="矩形"/>
          <p:cNvSpPr>
            <a:spLocks/>
          </p:cNvSpPr>
          <p:nvPr/>
        </p:nvSpPr>
        <p:spPr>
          <a:xfrm rot="0">
            <a:off x="533400" y="5105400"/>
            <a:ext cx="1829180" cy="358140"/>
          </a:xfrm>
          <a:prstGeom prst="rect"/>
          <a:noFill/>
          <a:ln w="12700"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libri" pitchFamily="0" charset="0"/>
                <a:ea typeface="宋体" pitchFamily="0" charset="0"/>
                <a:cs typeface="Calibri" pitchFamily="0" charset="0"/>
              </a:rPr>
              <a:t>Direction of flow</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72" name="曲线"/>
          <p:cNvSpPr>
            <a:spLocks/>
          </p:cNvSpPr>
          <p:nvPr/>
        </p:nvSpPr>
        <p:spPr>
          <a:xfrm rot="0">
            <a:off x="2707095" y="3697357"/>
            <a:ext cx="483366" cy="1121091"/>
          </a:xfrm>
          <a:custGeom>
            <a:gdLst>
              <a:gd name="T1" fmla="*/ 0 w 21600"/>
              <a:gd name="T2" fmla="*/ 0 h 21600"/>
              <a:gd name="T3" fmla="*/ 21600 w 21600"/>
              <a:gd name="T4" fmla="*/ 21600 h 21600"/>
            </a:gdLst>
            <a:rect l="T1" t="T2" r="T3" b="T4"/>
            <a:pathLst>
              <a:path w="21600" h="21600">
                <a:moveTo>
                  <a:pt x="725" y="19915"/>
                </a:moveTo>
                <a:cubicBezTo>
                  <a:pt x="2083" y="16986"/>
                  <a:pt x="0" y="21600"/>
                  <a:pt x="1613" y="17426"/>
                </a:cubicBezTo>
                <a:cubicBezTo>
                  <a:pt x="1713" y="17166"/>
                  <a:pt x="1925" y="16917"/>
                  <a:pt x="2057" y="16660"/>
                </a:cubicBezTo>
                <a:cubicBezTo>
                  <a:pt x="2221" y="16342"/>
                  <a:pt x="2284" y="16014"/>
                  <a:pt x="2501" y="15702"/>
                </a:cubicBezTo>
                <a:cubicBezTo>
                  <a:pt x="2970" y="15028"/>
                  <a:pt x="3556" y="14482"/>
                  <a:pt x="4722" y="13979"/>
                </a:cubicBezTo>
                <a:cubicBezTo>
                  <a:pt x="5099" y="13816"/>
                  <a:pt x="5610" y="13723"/>
                  <a:pt x="6054" y="13596"/>
                </a:cubicBezTo>
                <a:lnTo>
                  <a:pt x="6943" y="12447"/>
                </a:lnTo>
                <a:lnTo>
                  <a:pt x="7387" y="11872"/>
                </a:lnTo>
                <a:cubicBezTo>
                  <a:pt x="7507" y="11561"/>
                  <a:pt x="7754" y="10553"/>
                  <a:pt x="8275" y="10149"/>
                </a:cubicBezTo>
                <a:cubicBezTo>
                  <a:pt x="8794" y="9746"/>
                  <a:pt x="9297" y="9325"/>
                  <a:pt x="10052" y="9000"/>
                </a:cubicBezTo>
                <a:cubicBezTo>
                  <a:pt x="10348" y="8872"/>
                  <a:pt x="10708" y="8767"/>
                  <a:pt x="10940" y="8617"/>
                </a:cubicBezTo>
                <a:cubicBezTo>
                  <a:pt x="11307" y="8379"/>
                  <a:pt x="11422" y="8076"/>
                  <a:pt x="11828" y="7851"/>
                </a:cubicBezTo>
                <a:cubicBezTo>
                  <a:pt x="12471" y="7495"/>
                  <a:pt x="14049" y="6893"/>
                  <a:pt x="14049" y="6893"/>
                </a:cubicBezTo>
                <a:cubicBezTo>
                  <a:pt x="14197" y="6702"/>
                  <a:pt x="14284" y="6499"/>
                  <a:pt x="14493" y="6319"/>
                </a:cubicBezTo>
                <a:cubicBezTo>
                  <a:pt x="14732" y="6113"/>
                  <a:pt x="15241" y="5966"/>
                  <a:pt x="15381" y="5744"/>
                </a:cubicBezTo>
                <a:cubicBezTo>
                  <a:pt x="17434" y="2499"/>
                  <a:pt x="13843" y="5765"/>
                  <a:pt x="17602" y="3063"/>
                </a:cubicBezTo>
                <a:cubicBezTo>
                  <a:pt x="18046" y="2744"/>
                  <a:pt x="18471" y="2420"/>
                  <a:pt x="18935" y="2106"/>
                </a:cubicBezTo>
                <a:cubicBezTo>
                  <a:pt x="19508" y="1718"/>
                  <a:pt x="20711" y="957"/>
                  <a:pt x="20711" y="957"/>
                </a:cubicBezTo>
                <a:cubicBezTo>
                  <a:pt x="21260" y="247"/>
                  <a:pt x="20946" y="563"/>
                  <a:pt x="21600" y="0"/>
                </a:cubicBezTo>
              </a:path>
            </a:pathLst>
          </a:custGeom>
          <a:noFill/>
          <a:ln w="9525" cmpd="sng" cap="flat">
            <a:solidFill>
              <a:srgbClr val="4A7EBC"/>
            </a:solidFill>
            <a:prstDash val="solid"/>
            <a:round/>
          </a:ln>
        </p:spPr>
      </p:sp>
      <p:sp>
        <p:nvSpPr>
          <p:cNvPr id="73" name="矩形"/>
          <p:cNvSpPr>
            <a:spLocks/>
          </p:cNvSpPr>
          <p:nvPr/>
        </p:nvSpPr>
        <p:spPr>
          <a:xfrm rot="0">
            <a:off x="1752599" y="4114800"/>
            <a:ext cx="1066799" cy="6248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libri" pitchFamily="0" charset="0"/>
                <a:ea typeface="宋体" pitchFamily="0" charset="0"/>
                <a:cs typeface="Calibri" pitchFamily="0" charset="0"/>
              </a:rPr>
              <a:t>Tributary</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74" name="矩形"/>
          <p:cNvSpPr>
            <a:spLocks/>
          </p:cNvSpPr>
          <p:nvPr/>
        </p:nvSpPr>
        <p:spPr>
          <a:xfrm rot="0">
            <a:off x="2590799" y="4648200"/>
            <a:ext cx="2057399" cy="3581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alibri" pitchFamily="0" charset="0"/>
                <a:ea typeface="宋体" pitchFamily="0" charset="0"/>
                <a:cs typeface="Calibri" pitchFamily="0" charset="0"/>
              </a:rPr>
              <a:t>Main river</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38980339"/>
      </p:ext>
    </p:extLst>
  </p:cSld>
  <p:clrMapOvr>
    <a:masterClrMapping/>
  </p:clrMapOvr>
</p:sld>
</file>

<file path=ppt/slides/slide2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5" name="矩形"/>
          <p:cNvSpPr>
            <a:spLocks/>
          </p:cNvSpPr>
          <p:nvPr/>
        </p:nvSpPr>
        <p:spPr>
          <a:xfrm rot="0">
            <a:off x="381000" y="533400"/>
            <a:ext cx="8077200" cy="45110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Ascertaining</a:t>
            </a: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 the speed of the river</a:t>
            </a:r>
            <a:r>
              <a:rPr lang="en-US" altLang="zh-CN" sz="1800" b="0" i="0" u="none" strike="noStrike" kern="1200" cap="none" spc="0" baseline="0">
                <a:solidFill>
                  <a:schemeClr val="tx1"/>
                </a:solidFill>
                <a:latin typeface="Calibri" pitchFamily="0" charset="0"/>
                <a:ea typeface="宋体" pitchFamily="0" charset="0"/>
                <a:cs typeface="Calibri" pitchFamily="0" charset="0"/>
              </a:rPr>
              <a:t>:</a:t>
            </a:r>
            <a:endParaRPr lang="en-US" altLang="zh-CN" sz="1800" b="0"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Upper course: Speed is high.</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Evidences: Hilly region/ steep slopes/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mostly streams.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Middle course:  Speed is less.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Evidences: Plain region/ gentle</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undulating topography/ Formation of a</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river that widens/ Presence of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meanders</a:t>
            </a:r>
            <a:r>
              <a:rPr lang="en-US" altLang="zh-CN" sz="1800" b="0" i="0" u="none" strike="noStrike" kern="1200" cap="none" spc="0" baseline="0">
                <a:solidFill>
                  <a:schemeClr val="tx1"/>
                </a:solidFill>
                <a:latin typeface="Calibri" pitchFamily="0" charset="0"/>
                <a:ea typeface="宋体" pitchFamily="0" charset="0"/>
                <a:cs typeface="Calibri" pitchFamily="0" charset="0"/>
              </a:rPr>
              <a:t>. </a:t>
            </a:r>
            <a:endParaRPr lang="en-US" altLang="zh-CN" sz="1800" b="0"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03124854"/>
      </p:ext>
    </p:extLst>
  </p:cSld>
  <p:clrMapOvr>
    <a:masterClrMapping/>
  </p:clrMapOvr>
</p:sld>
</file>

<file path=ppt/slides/slide2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76" name="图片" descr="BOARD EXAMS IDENTIFY YOUR STRENGTHS MAKE YOUR STRENGTH STRONG - ppt download"/>
          <p:cNvPicPr>
            <a:picLocks noChangeAspect="1"/>
          </p:cNvPicPr>
          <p:nvPr/>
        </p:nvPicPr>
        <p:blipFill>
          <a:blip r:embed="rId1" cstate="print"/>
          <a:stretch>
            <a:fillRect/>
          </a:stretch>
        </p:blipFill>
        <p:spPr>
          <a:xfrm rot="0">
            <a:off x="304800" y="152400"/>
            <a:ext cx="8686800" cy="6324599"/>
          </a:xfrm>
          <a:prstGeom prst="rect"/>
          <a:noFill/>
          <a:ln w="12700" cmpd="sng" cap="flat">
            <a:noFill/>
            <a:prstDash val="solid"/>
            <a:miter/>
          </a:ln>
        </p:spPr>
      </p:pic>
    </p:spTree>
    <p:extLst>
      <p:ext uri="{BB962C8B-B14F-4D97-AF65-F5344CB8AC3E}">
        <p14:creationId xmlns:p14="http://schemas.microsoft.com/office/powerpoint/2010/main" val="1297049598"/>
      </p:ext>
    </p:extLst>
  </p:cSld>
  <p:clrMapOvr>
    <a:masterClrMapping/>
  </p:clrMapOvr>
</p:sld>
</file>

<file path=ppt/slides/slide2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77" name="图片" descr="Indian Drainage system Features &amp; Patterns Iasmania - Civil Services  Preparation Online ! UPSC &amp; IAS Study Material"/>
          <p:cNvPicPr>
            <a:picLocks noChangeAspect="1"/>
          </p:cNvPicPr>
          <p:nvPr/>
        </p:nvPicPr>
        <p:blipFill>
          <a:blip r:embed="rId1" cstate="print"/>
          <a:stretch>
            <a:fillRect/>
          </a:stretch>
        </p:blipFill>
        <p:spPr>
          <a:xfrm rot="0">
            <a:off x="228600" y="1295399"/>
            <a:ext cx="3886200" cy="3962400"/>
          </a:xfrm>
          <a:prstGeom prst="rect"/>
          <a:noFill/>
          <a:ln w="12700" cmpd="sng" cap="flat">
            <a:noFill/>
            <a:prstDash val="solid"/>
            <a:miter/>
          </a:ln>
        </p:spPr>
      </p:pic>
      <p:pic>
        <p:nvPicPr>
          <p:cNvPr id="78" name="图片" descr="Explain radial drainage pattern with diagram - Brainly.in"/>
          <p:cNvPicPr>
            <a:picLocks noChangeAspect="1"/>
          </p:cNvPicPr>
          <p:nvPr/>
        </p:nvPicPr>
        <p:blipFill>
          <a:blip r:embed="rId2" cstate="print"/>
          <a:stretch>
            <a:fillRect/>
          </a:stretch>
        </p:blipFill>
        <p:spPr>
          <a:xfrm rot="0">
            <a:off x="4419600" y="1066800"/>
            <a:ext cx="4191000" cy="4267199"/>
          </a:xfrm>
          <a:prstGeom prst="rect"/>
          <a:noFill/>
          <a:ln w="12700" cmpd="sng" cap="flat">
            <a:noFill/>
            <a:prstDash val="solid"/>
            <a:miter/>
          </a:ln>
        </p:spPr>
      </p:pic>
      <p:sp>
        <p:nvSpPr>
          <p:cNvPr id="79" name="矩形"/>
          <p:cNvSpPr>
            <a:spLocks/>
          </p:cNvSpPr>
          <p:nvPr/>
        </p:nvSpPr>
        <p:spPr>
          <a:xfrm rot="0">
            <a:off x="2590799" y="304800"/>
            <a:ext cx="4114800" cy="8153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alibri" pitchFamily="0" charset="0"/>
                <a:ea typeface="宋体" pitchFamily="0" charset="0"/>
                <a:cs typeface="Calibri" pitchFamily="0" charset="0"/>
              </a:rPr>
              <a:t>RADIAL DRAINAGE PATTERN</a:t>
            </a:r>
            <a:endParaRPr lang="zh-CN" altLang="en-US" sz="2400" b="1" i="0" u="none" strike="noStrike" kern="1200" cap="none" spc="0" baseline="0">
              <a:solidFill>
                <a:srgbClr val="FF0000"/>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86631274"/>
      </p:ext>
    </p:extLst>
  </p:cSld>
  <p:clrMapOvr>
    <a:masterClrMapping/>
  </p:clrMapOvr>
</p:sld>
</file>

<file path=ppt/slides/slide2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80" name="图片" descr="River &amp; Drainage Patterns | Types Of Drainage Facts"/>
          <p:cNvPicPr>
            <a:picLocks noChangeAspect="1"/>
          </p:cNvPicPr>
          <p:nvPr/>
        </p:nvPicPr>
        <p:blipFill>
          <a:blip r:embed="rId1" cstate="print"/>
          <a:stretch>
            <a:fillRect/>
          </a:stretch>
        </p:blipFill>
        <p:spPr>
          <a:xfrm rot="0">
            <a:off x="914400" y="914400"/>
            <a:ext cx="7010399" cy="5715000"/>
          </a:xfrm>
          <a:prstGeom prst="rect"/>
          <a:noFill/>
          <a:ln w="12700" cmpd="sng" cap="flat">
            <a:noFill/>
            <a:prstDash val="solid"/>
            <a:miter/>
          </a:ln>
        </p:spPr>
      </p:pic>
    </p:spTree>
    <p:extLst>
      <p:ext uri="{BB962C8B-B14F-4D97-AF65-F5344CB8AC3E}">
        <p14:creationId xmlns:p14="http://schemas.microsoft.com/office/powerpoint/2010/main" val="1921226591"/>
      </p:ext>
    </p:extLst>
  </p:cSld>
  <p:clrMapOvr>
    <a:masterClrMapping/>
  </p:clrMapOvr>
</p:sld>
</file>

<file path=ppt/slides/slide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4" name="图片" descr="Directions Compass Rose – a symbol that shows a direction on a map.  Cardinal Directions – north, south, east, west North Pole – the point  farthest north. - ppt download"/>
          <p:cNvPicPr>
            <a:picLocks noChangeAspect="1"/>
          </p:cNvPicPr>
          <p:nvPr/>
        </p:nvPicPr>
        <p:blipFill>
          <a:blip r:embed="rId1" cstate="print"/>
          <a:stretch>
            <a:fillRect/>
          </a:stretch>
        </p:blipFill>
        <p:spPr>
          <a:xfrm rot="0">
            <a:off x="304800" y="152400"/>
            <a:ext cx="8610600" cy="6248400"/>
          </a:xfrm>
          <a:prstGeom prst="rect"/>
          <a:noFill/>
          <a:ln w="12700" cmpd="sng" cap="flat">
            <a:noFill/>
            <a:prstDash val="solid"/>
            <a:miter/>
          </a:ln>
        </p:spPr>
      </p:pic>
    </p:spTree>
    <p:extLst>
      <p:ext uri="{BB962C8B-B14F-4D97-AF65-F5344CB8AC3E}">
        <p14:creationId xmlns:p14="http://schemas.microsoft.com/office/powerpoint/2010/main" val="1622853637"/>
      </p:ext>
    </p:extLst>
  </p:cSld>
  <p:clrMapOvr>
    <a:masterClrMapping/>
  </p:clrMapOvr>
</p:sld>
</file>

<file path=ppt/slides/slide3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81" name="图片" descr="Trellis Pattern – GoLearnGeography"/>
          <p:cNvPicPr>
            <a:picLocks noChangeAspect="1"/>
          </p:cNvPicPr>
          <p:nvPr/>
        </p:nvPicPr>
        <p:blipFill>
          <a:blip r:embed="rId1" cstate="print"/>
          <a:stretch>
            <a:fillRect/>
          </a:stretch>
        </p:blipFill>
        <p:spPr>
          <a:xfrm rot="0">
            <a:off x="6172200" y="3352800"/>
            <a:ext cx="2638425" cy="2466975"/>
          </a:xfrm>
          <a:prstGeom prst="rect"/>
          <a:noFill/>
          <a:ln w="12700" cmpd="sng" cap="flat">
            <a:noFill/>
            <a:prstDash val="solid"/>
            <a:miter/>
          </a:ln>
        </p:spPr>
      </p:pic>
      <p:pic>
        <p:nvPicPr>
          <p:cNvPr id="82" name="图片" descr="Types Drainage pattern presentation"/>
          <p:cNvPicPr>
            <a:picLocks noChangeAspect="1"/>
          </p:cNvPicPr>
          <p:nvPr/>
        </p:nvPicPr>
        <p:blipFill>
          <a:blip r:embed="rId2" cstate="print"/>
          <a:stretch>
            <a:fillRect/>
          </a:stretch>
        </p:blipFill>
        <p:spPr>
          <a:xfrm rot="0">
            <a:off x="228600" y="533400"/>
            <a:ext cx="5943599" cy="5181599"/>
          </a:xfrm>
          <a:prstGeom prst="rect"/>
          <a:noFill/>
          <a:ln w="12700" cmpd="sng" cap="flat">
            <a:noFill/>
            <a:prstDash val="solid"/>
            <a:miter/>
          </a:ln>
        </p:spPr>
      </p:pic>
      <p:pic>
        <p:nvPicPr>
          <p:cNvPr id="83" name="图片" descr="File:Trellis.png - Wikimedia Commons"/>
          <p:cNvPicPr>
            <a:picLocks noChangeAspect="1"/>
          </p:cNvPicPr>
          <p:nvPr/>
        </p:nvPicPr>
        <p:blipFill>
          <a:blip r:embed="rId3" cstate="print"/>
          <a:stretch>
            <a:fillRect/>
          </a:stretch>
        </p:blipFill>
        <p:spPr>
          <a:xfrm rot="0">
            <a:off x="6400800" y="381000"/>
            <a:ext cx="2466974" cy="2305051"/>
          </a:xfrm>
          <a:prstGeom prst="rect"/>
          <a:noFill/>
          <a:ln w="12700" cmpd="sng" cap="flat">
            <a:noFill/>
            <a:prstDash val="solid"/>
            <a:miter/>
          </a:ln>
        </p:spPr>
      </p:pic>
    </p:spTree>
    <p:extLst>
      <p:ext uri="{BB962C8B-B14F-4D97-AF65-F5344CB8AC3E}">
        <p14:creationId xmlns:p14="http://schemas.microsoft.com/office/powerpoint/2010/main" val="242913423"/>
      </p:ext>
    </p:extLst>
  </p:cSld>
  <p:clrMapOvr>
    <a:masterClrMapping/>
  </p:clrMapOvr>
</p:sld>
</file>

<file path=ppt/slides/slide3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84" name="矩形"/>
          <p:cNvSpPr>
            <a:spLocks/>
          </p:cNvSpPr>
          <p:nvPr/>
        </p:nvSpPr>
        <p:spPr>
          <a:xfrm rot="0">
            <a:off x="304800" y="228600"/>
            <a:ext cx="8686800" cy="30251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1" i="0" u="none" strike="noStrike" kern="1200" cap="none" spc="0" baseline="0">
                <a:solidFill>
                  <a:srgbClr val="FF0000"/>
                </a:solidFill>
                <a:latin typeface="Comic Sans MS" pitchFamily="66" charset="0"/>
                <a:ea typeface="宋体" pitchFamily="0" charset="0"/>
                <a:cs typeface="Calibri" pitchFamily="0" charset="0"/>
              </a:rPr>
              <a:t>EVIDENCES TO SHOW THAT A REGION GETS SEASONAL RAINFALL:</a:t>
            </a:r>
            <a:endParaRPr lang="en-US" altLang="zh-CN" sz="1800" b="1"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Presence of the following features on the given map:</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dry streams / dry rivers</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Broken ground</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Causeways</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Dry tanks</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Cart track near which written ‘</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motorable</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in dry season’</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open scrub ( this must be the last option and maximum avoid writing</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this. Find for the four mentioned above on the map)</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zh-CN" altLang="en-US" sz="1800" b="1" i="0" u="none" strike="noStrike" kern="1200" cap="none" spc="0" baseline="0">
              <a:solidFill>
                <a:schemeClr val="tx1"/>
              </a:solidFill>
              <a:latin typeface="Comic Sans MS" pitchFamily="66" charset="0"/>
              <a:ea typeface="宋体" pitchFamily="0" charset="0"/>
              <a:cs typeface="Calibri" pitchFamily="0" charset="0"/>
            </a:endParaRPr>
          </a:p>
        </p:txBody>
      </p:sp>
      <p:sp>
        <p:nvSpPr>
          <p:cNvPr id="85" name="矩形"/>
          <p:cNvSpPr>
            <a:spLocks/>
          </p:cNvSpPr>
          <p:nvPr/>
        </p:nvSpPr>
        <p:spPr>
          <a:xfrm rot="0">
            <a:off x="228600" y="3200400"/>
            <a:ext cx="8686800" cy="29489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sng" strike="noStrike" kern="1200" cap="none" spc="0" baseline="0">
                <a:solidFill>
                  <a:srgbClr val="FF0000"/>
                </a:solidFill>
                <a:latin typeface="Comic Sans MS" pitchFamily="66" charset="0"/>
                <a:ea typeface="宋体" pitchFamily="0" charset="0"/>
                <a:cs typeface="Calibri" pitchFamily="0" charset="0"/>
              </a:rPr>
              <a:t>Evidences to show that a river is dry:</a:t>
            </a:r>
            <a:endParaRPr lang="en-US" altLang="zh-CN" sz="1800" b="0" i="0" u="sng"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0" i="0" u="none" strike="noStrike" kern="1200" cap="none" spc="0" baseline="0">
                <a:solidFill>
                  <a:srgbClr val="FF0000"/>
                </a:solidFill>
                <a:latin typeface="Comic Sans MS" pitchFamily="66" charset="0"/>
                <a:ea typeface="宋体" pitchFamily="0" charset="0"/>
                <a:cs typeface="Calibri" pitchFamily="0" charset="0"/>
              </a:rPr>
              <a:t>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Presence of sandy bed and shown with black </a:t>
            </a:r>
            <a:r>
              <a:rPr lang="en-US" altLang="zh-CN" sz="1800" b="0" i="0" u="none" strike="noStrike" kern="1200" cap="none" spc="0" baseline="0">
                <a:solidFill>
                  <a:schemeClr val="tx1"/>
                </a:solidFill>
                <a:latin typeface="Comic Sans MS" pitchFamily="66" charset="0"/>
                <a:ea typeface="宋体" pitchFamily="0" charset="0"/>
                <a:cs typeface="Calibri" pitchFamily="0" charset="0"/>
              </a:rPr>
              <a:t>colour</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Presence of broken grounds</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sng" strike="noStrike" kern="1200" cap="none" spc="0" baseline="0">
                <a:solidFill>
                  <a:srgbClr val="FF0000"/>
                </a:solidFill>
                <a:latin typeface="Comic Sans MS" pitchFamily="66" charset="0"/>
                <a:ea typeface="宋体" pitchFamily="0" charset="0"/>
                <a:cs typeface="Calibri" pitchFamily="0" charset="0"/>
              </a:rPr>
              <a:t>Evidence to show that a river is seasonal</a:t>
            </a:r>
            <a:r>
              <a:rPr lang="en-US" altLang="zh-CN" sz="1800" b="0" i="0" u="sng" strike="noStrike" kern="1200" cap="none" spc="0" baseline="0">
                <a:solidFill>
                  <a:schemeClr val="tx1"/>
                </a:solidFill>
                <a:latin typeface="Comic Sans MS" pitchFamily="66" charset="0"/>
                <a:ea typeface="宋体" pitchFamily="0" charset="0"/>
                <a:cs typeface="Calibri" pitchFamily="0" charset="0"/>
              </a:rPr>
              <a:t>:</a:t>
            </a:r>
            <a:endParaRPr lang="en-US" altLang="zh-CN" sz="1800" b="0" i="0" u="sng"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Comic Sans MS" pitchFamily="66" charset="0"/>
                <a:ea typeface="宋体" pitchFamily="0" charset="0"/>
                <a:cs typeface="Calibri" pitchFamily="0" charset="0"/>
              </a:rPr>
              <a:t>Presence of a blue line in the middle of the river bed which is called a water channel.</a:t>
            </a:r>
            <a:endParaRPr lang="en-US" altLang="zh-CN" sz="18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omic Sans MS" pitchFamily="66" charset="0"/>
                <a:ea typeface="宋体" pitchFamily="0" charset="0"/>
                <a:cs typeface="Calibri" pitchFamily="0" charset="0"/>
              </a:rPr>
              <a:t>Reason for the presence of dry streams and dry rivers/ broken ground/ causeway/ cart tracks that are motorable in dry season / dry tanks is because of the </a:t>
            </a:r>
            <a:r>
              <a:rPr lang="en-US" altLang="zh-CN" sz="2400" b="1" i="0" u="sng" strike="noStrike" kern="1200" cap="none" spc="0" baseline="0">
                <a:solidFill>
                  <a:schemeClr val="tx1"/>
                </a:solidFill>
                <a:latin typeface="Comic Sans MS" pitchFamily="66" charset="0"/>
                <a:ea typeface="宋体" pitchFamily="0" charset="0"/>
                <a:cs typeface="Calibri" pitchFamily="0" charset="0"/>
              </a:rPr>
              <a:t>seasonal rainfall </a:t>
            </a:r>
            <a:endParaRPr lang="zh-CN" altLang="en-US" sz="2400" b="1" i="0" u="sng" strike="noStrike" kern="1200" cap="none" spc="0" baseline="0">
              <a:solidFill>
                <a:schemeClr val="tx1"/>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600185681"/>
      </p:ext>
    </p:extLst>
  </p:cSld>
  <p:clrMapOvr>
    <a:masterClrMapping/>
  </p:clrMapOvr>
</p:sld>
</file>

<file path=ppt/slides/slide3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86" name="图片" descr="height on maps contours"/>
          <p:cNvPicPr>
            <a:picLocks noChangeAspect="1"/>
          </p:cNvPicPr>
          <p:nvPr/>
        </p:nvPicPr>
        <p:blipFill>
          <a:blip r:embed="rId1" cstate="print"/>
          <a:stretch>
            <a:fillRect/>
          </a:stretch>
        </p:blipFill>
        <p:spPr>
          <a:xfrm rot="0">
            <a:off x="0" y="290285"/>
            <a:ext cx="9144000" cy="3962400"/>
          </a:xfrm>
          <a:prstGeom prst="rect"/>
          <a:noFill/>
          <a:ln w="12700" cmpd="sng" cap="flat">
            <a:noFill/>
            <a:prstDash val="solid"/>
            <a:miter/>
          </a:ln>
        </p:spPr>
      </p:pic>
      <p:sp>
        <p:nvSpPr>
          <p:cNvPr id="87" name="矩形"/>
          <p:cNvSpPr>
            <a:spLocks/>
          </p:cNvSpPr>
          <p:nvPr/>
        </p:nvSpPr>
        <p:spPr>
          <a:xfrm rot="0">
            <a:off x="533400" y="3733800"/>
            <a:ext cx="8077200" cy="190118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Other methods used to show the relief on maps are:</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Hachures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Hill shading</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Relief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colours</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Ø"/>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Bench Mark</a:t>
            </a:r>
            <a:endParaRPr lang="zh-CN" altLang="en-US" sz="1800" b="0" i="0" u="none" strike="noStrike" kern="1200" cap="none" spc="0" baseline="0">
              <a:solidFill>
                <a:schemeClr val="tx1"/>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1891069510"/>
      </p:ext>
    </p:extLst>
  </p:cSld>
  <p:clrMapOvr>
    <a:masterClrMapping/>
  </p:clrMapOvr>
</p:sld>
</file>

<file path=ppt/slides/slide3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88" name="图片" descr="Can you find 7 Hearts in this picture here? - ppt video online download"/>
          <p:cNvPicPr>
            <a:picLocks noChangeAspect="1"/>
          </p:cNvPicPr>
          <p:nvPr/>
        </p:nvPicPr>
        <p:blipFill>
          <a:blip r:embed="rId1" cstate="print"/>
          <a:stretch>
            <a:fillRect/>
          </a:stretch>
        </p:blipFill>
        <p:spPr>
          <a:xfrm rot="0">
            <a:off x="304800" y="609600"/>
            <a:ext cx="8686800" cy="4953001"/>
          </a:xfrm>
          <a:prstGeom prst="rect"/>
          <a:noFill/>
          <a:ln w="12700" cmpd="sng" cap="flat">
            <a:noFill/>
            <a:prstDash val="solid"/>
            <a:miter/>
          </a:ln>
        </p:spPr>
      </p:pic>
    </p:spTree>
    <p:extLst>
      <p:ext uri="{BB962C8B-B14F-4D97-AF65-F5344CB8AC3E}">
        <p14:creationId xmlns:p14="http://schemas.microsoft.com/office/powerpoint/2010/main" val="1642471271"/>
      </p:ext>
    </p:extLst>
  </p:cSld>
  <p:clrMapOvr>
    <a:masterClrMapping/>
  </p:clrMapOvr>
</p:sld>
</file>

<file path=ppt/slides/slide3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89" name="图片" descr="Height and Gradients - Mr Carter's IGCSE Geography"/>
          <p:cNvPicPr>
            <a:picLocks noChangeAspect="1"/>
          </p:cNvPicPr>
          <p:nvPr/>
        </p:nvPicPr>
        <p:blipFill>
          <a:blip r:embed="rId1" cstate="print"/>
          <a:stretch>
            <a:fillRect/>
          </a:stretch>
        </p:blipFill>
        <p:spPr>
          <a:xfrm rot="0">
            <a:off x="304800" y="609600"/>
            <a:ext cx="8458200" cy="5791200"/>
          </a:xfrm>
          <a:prstGeom prst="rect"/>
          <a:noFill/>
          <a:ln w="12700" cmpd="sng" cap="flat">
            <a:noFill/>
            <a:prstDash val="solid"/>
            <a:miter/>
          </a:ln>
        </p:spPr>
      </p:pic>
    </p:spTree>
    <p:extLst>
      <p:ext uri="{BB962C8B-B14F-4D97-AF65-F5344CB8AC3E}">
        <p14:creationId xmlns:p14="http://schemas.microsoft.com/office/powerpoint/2010/main" val="1142072219"/>
      </p:ext>
    </p:extLst>
  </p:cSld>
  <p:clrMapOvr>
    <a:masterClrMapping/>
  </p:clrMapOvr>
</p:sld>
</file>

<file path=ppt/slides/slide3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90" name="图片" descr="What Are Contour Lines on Topographic Maps? - GIS Geography"/>
          <p:cNvPicPr>
            <a:picLocks noChangeAspect="1"/>
          </p:cNvPicPr>
          <p:nvPr/>
        </p:nvPicPr>
        <p:blipFill>
          <a:blip r:embed="rId1" cstate="print"/>
          <a:stretch>
            <a:fillRect/>
          </a:stretch>
        </p:blipFill>
        <p:spPr>
          <a:xfrm rot="0">
            <a:off x="228600" y="1143000"/>
            <a:ext cx="8610601" cy="5257800"/>
          </a:xfrm>
          <a:prstGeom prst="rect"/>
          <a:noFill/>
          <a:ln w="12700" cmpd="sng" cap="flat">
            <a:noFill/>
            <a:prstDash val="solid"/>
            <a:miter/>
          </a:ln>
        </p:spPr>
      </p:pic>
      <p:sp>
        <p:nvSpPr>
          <p:cNvPr id="91" name="矩形"/>
          <p:cNvSpPr>
            <a:spLocks/>
          </p:cNvSpPr>
          <p:nvPr/>
        </p:nvSpPr>
        <p:spPr>
          <a:xfrm rot="0">
            <a:off x="3124200" y="304800"/>
            <a:ext cx="3124200" cy="15392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4800" b="0" i="0" u="none" strike="noStrike" kern="1200" cap="none" spc="0" baseline="0">
                <a:solidFill>
                  <a:srgbClr val="FF0000"/>
                </a:solidFill>
                <a:latin typeface="Calibri" pitchFamily="0" charset="0"/>
                <a:ea typeface="宋体" pitchFamily="0" charset="0"/>
                <a:cs typeface="Calibri" pitchFamily="0" charset="0"/>
              </a:rPr>
              <a:t>CONTOURS</a:t>
            </a:r>
            <a:endParaRPr lang="zh-CN" altLang="en-US" sz="4800" b="0" i="0" u="none" strike="noStrike" kern="1200" cap="none" spc="0" baseline="0">
              <a:solidFill>
                <a:srgbClr val="FF0000"/>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79653203"/>
      </p:ext>
    </p:extLst>
  </p:cSld>
  <p:clrMapOvr>
    <a:masterClrMapping/>
  </p:clrMapOvr>
</p:sld>
</file>

<file path=ppt/slides/slide3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92" name="图片" descr="height on maps contours"/>
          <p:cNvPicPr>
            <a:picLocks noChangeAspect="1"/>
          </p:cNvPicPr>
          <p:nvPr/>
        </p:nvPicPr>
        <p:blipFill>
          <a:blip r:embed="rId1" cstate="print"/>
          <a:stretch>
            <a:fillRect/>
          </a:stretch>
        </p:blipFill>
        <p:spPr>
          <a:xfrm rot="0">
            <a:off x="914400" y="1524000"/>
            <a:ext cx="6076949" cy="4562476"/>
          </a:xfrm>
          <a:prstGeom prst="rect"/>
          <a:noFill/>
          <a:ln w="12700" cmpd="sng" cap="flat">
            <a:noFill/>
            <a:prstDash val="solid"/>
            <a:miter/>
          </a:ln>
        </p:spPr>
      </p:pic>
    </p:spTree>
    <p:extLst>
      <p:ext uri="{BB962C8B-B14F-4D97-AF65-F5344CB8AC3E}">
        <p14:creationId xmlns:p14="http://schemas.microsoft.com/office/powerpoint/2010/main" val="1467393852"/>
      </p:ext>
    </p:extLst>
  </p:cSld>
  <p:clrMapOvr>
    <a:masterClrMapping/>
  </p:clrMapOvr>
</p:sld>
</file>

<file path=ppt/slides/slide3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93" name="矩形"/>
          <p:cNvSpPr>
            <a:spLocks/>
          </p:cNvSpPr>
          <p:nvPr/>
        </p:nvSpPr>
        <p:spPr>
          <a:xfrm rot="0">
            <a:off x="228600" y="533400"/>
            <a:ext cx="8534400" cy="58826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Some basic features of contour lines are:</a:t>
            </a:r>
            <a:endParaRPr lang="en-US" altLang="zh-CN" sz="24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A contour line is drawn to show places of equal heights.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Contour lines are drawn in brown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colour</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Contour lines and their shapes represent the height and</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slope or gradient of the landform.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Closely spaced contours represent steep slopes while</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widely spaced contours represent gentle slope.</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When two or more contour lines merge with each other,</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they represent features of vertical slopes such as</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cliffs or waterfalls.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Font typeface="Wingdings" pitchFamily="2" charset="2"/>
              <a:buChar char="v"/>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Two contours of different elevation usually do not cross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each other.</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CONTOUR INTERVAL IS THE DIFFERENCE IN HEIGHT BETWEEN TWO SUCCESSIVE CONTOURS.</a:t>
            </a:r>
            <a:endParaRPr lang="en-US" altLang="zh-CN" sz="24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It is </a:t>
            </a: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20 meters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in the case of 1: 50000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topo</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sheets</a:t>
            </a: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a:t>
            </a:r>
            <a:endParaRPr lang="zh-CN" altLang="en-US" sz="2400" b="0" i="0" u="none" strike="noStrike" kern="1200" cap="none" spc="0" baseline="0">
              <a:solidFill>
                <a:srgbClr val="FF0000"/>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347437163"/>
      </p:ext>
    </p:extLst>
  </p:cSld>
  <p:clrMapOvr>
    <a:masterClrMapping/>
  </p:clrMapOvr>
</p:sld>
</file>

<file path=ppt/slides/slide3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94" name="图片" descr="Contour lines are lines drawn on a map connecting points of equal  elevation, meaning if you physically followed a contour line, elevation  would remain. - ppt video online download"/>
          <p:cNvPicPr>
            <a:picLocks noChangeAspect="1"/>
          </p:cNvPicPr>
          <p:nvPr/>
        </p:nvPicPr>
        <p:blipFill>
          <a:blip r:embed="rId1" cstate="print"/>
          <a:stretch>
            <a:fillRect/>
          </a:stretch>
        </p:blipFill>
        <p:spPr>
          <a:xfrm rot="0">
            <a:off x="228600" y="152401"/>
            <a:ext cx="8686800" cy="6476999"/>
          </a:xfrm>
          <a:prstGeom prst="rect"/>
          <a:noFill/>
          <a:ln w="12700" cmpd="sng" cap="flat">
            <a:noFill/>
            <a:prstDash val="solid"/>
            <a:miter/>
          </a:ln>
        </p:spPr>
      </p:pic>
    </p:spTree>
    <p:extLst>
      <p:ext uri="{BB962C8B-B14F-4D97-AF65-F5344CB8AC3E}">
        <p14:creationId xmlns:p14="http://schemas.microsoft.com/office/powerpoint/2010/main" val="1942819815"/>
      </p:ext>
    </p:extLst>
  </p:cSld>
  <p:clrMapOvr>
    <a:masterClrMapping/>
  </p:clrMapOvr>
</p:sld>
</file>

<file path=ppt/slides/slide3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95" name="图片" descr="Contours - Geography Map Skills"/>
          <p:cNvPicPr>
            <a:picLocks noChangeAspect="1"/>
          </p:cNvPicPr>
          <p:nvPr/>
        </p:nvPicPr>
        <p:blipFill>
          <a:blip r:embed="rId1" cstate="print"/>
          <a:stretch>
            <a:fillRect/>
          </a:stretch>
        </p:blipFill>
        <p:spPr>
          <a:xfrm rot="0">
            <a:off x="685800" y="304800"/>
            <a:ext cx="7696200" cy="5791200"/>
          </a:xfrm>
          <a:prstGeom prst="rect"/>
          <a:noFill/>
          <a:ln w="12700" cmpd="sng" cap="flat">
            <a:noFill/>
            <a:prstDash val="solid"/>
            <a:miter/>
          </a:ln>
        </p:spPr>
      </p:pic>
    </p:spTree>
    <p:extLst>
      <p:ext uri="{BB962C8B-B14F-4D97-AF65-F5344CB8AC3E}">
        <p14:creationId xmlns:p14="http://schemas.microsoft.com/office/powerpoint/2010/main" val="1890978918"/>
      </p:ext>
    </p:extLst>
  </p:cSld>
  <p:clrMapOvr>
    <a:masterClrMapping/>
  </p:clrMapOvr>
</p:sld>
</file>

<file path=ppt/slides/slide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5" name="图片" descr="What are tertiary directions? What are other names for them? - Quora"/>
          <p:cNvPicPr>
            <a:picLocks noChangeAspect="1"/>
          </p:cNvPicPr>
          <p:nvPr/>
        </p:nvPicPr>
        <p:blipFill>
          <a:blip r:embed="rId1" cstate="print"/>
          <a:stretch>
            <a:fillRect/>
          </a:stretch>
        </p:blipFill>
        <p:spPr>
          <a:xfrm rot="0">
            <a:off x="762000" y="533400"/>
            <a:ext cx="7696200" cy="5791200"/>
          </a:xfrm>
          <a:prstGeom prst="rect"/>
          <a:noFill/>
          <a:ln w="12700" cmpd="sng" cap="flat">
            <a:noFill/>
            <a:prstDash val="solid"/>
            <a:miter/>
          </a:ln>
        </p:spPr>
      </p:pic>
    </p:spTree>
    <p:extLst>
      <p:ext uri="{BB962C8B-B14F-4D97-AF65-F5344CB8AC3E}">
        <p14:creationId xmlns:p14="http://schemas.microsoft.com/office/powerpoint/2010/main" val="678101769"/>
      </p:ext>
    </p:extLst>
  </p:cSld>
  <p:clrMapOvr>
    <a:masterClrMapping/>
  </p:clrMapOvr>
</p:sld>
</file>

<file path=ppt/slides/slide4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96" name="矩形"/>
          <p:cNvSpPr>
            <a:spLocks/>
          </p:cNvSpPr>
          <p:nvPr/>
        </p:nvSpPr>
        <p:spPr>
          <a:xfrm rot="0">
            <a:off x="152400" y="228601"/>
            <a:ext cx="8991600" cy="570166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3600" b="0" i="0" u="none" strike="noStrike" kern="1200" cap="none" spc="0" baseline="0">
                <a:solidFill>
                  <a:srgbClr val="FF0000"/>
                </a:solidFill>
                <a:latin typeface="Calibri" pitchFamily="0" charset="0"/>
                <a:ea typeface="宋体" pitchFamily="0" charset="0"/>
                <a:cs typeface="Calibri" pitchFamily="0" charset="0"/>
              </a:rPr>
              <a:t>Use of ‘r’ in a survey map</a:t>
            </a:r>
            <a:endParaRPr lang="en-US" altLang="zh-CN" sz="3600" b="0" i="0" u="none" strike="noStrike" kern="1200" cap="none" spc="0" baseline="0">
              <a:solidFill>
                <a:srgbClr val="FF0000"/>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“r” stands for relative height /depth</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ClrTx/>
              <a:buAutoNum type="arabicPeriod"/>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In blue near a well it shows the relative depth</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of the perennial lined well.</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2. In black inside a tank – relative depth of the tank</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3. In black near an embankment- Relative ht of the embankment. Embankment is a wall built around a tank to prevent the overflow of water.</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4. Written in black along river bank – relative depth of the river at that point.</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chemeClr val="tx1"/>
                </a:solidFill>
                <a:latin typeface="Comic Sans MS" pitchFamily="66" charset="0"/>
                <a:ea typeface="宋体" pitchFamily="0" charset="0"/>
                <a:cs typeface="Calibri" pitchFamily="0" charset="0"/>
              </a:rPr>
              <a:t>5. In black on a sand hill – relative height of the sand hill/dune.</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457200" indent="-457200" algn="l">
              <a:lnSpc>
                <a:spcPct val="100000"/>
              </a:lnSpc>
              <a:spcBef>
                <a:spcPts val="0"/>
              </a:spcBef>
              <a:spcAft>
                <a:spcPts val="0"/>
              </a:spcAft>
              <a:buNone/>
            </a:pP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Remember to write the word </a:t>
            </a:r>
            <a:r>
              <a:rPr lang="en-US" altLang="zh-CN" sz="2400" b="1" i="0" u="sng" strike="noStrike" kern="1200" cap="none" spc="0" baseline="0">
                <a:solidFill>
                  <a:srgbClr val="FF0000"/>
                </a:solidFill>
                <a:latin typeface="Comic Sans MS" pitchFamily="66" charset="0"/>
                <a:ea typeface="宋体" pitchFamily="0" charset="0"/>
                <a:cs typeface="Calibri" pitchFamily="0" charset="0"/>
              </a:rPr>
              <a:t>relative</a:t>
            </a: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 along with height/depth as the case may be. If you write only height/ depth for a question related to ‘r’ without the word relative you will lose marks.</a:t>
            </a:r>
            <a:endParaRPr lang="zh-CN" altLang="en-US" sz="2400" b="0" i="0" u="none" strike="noStrike" kern="1200" cap="none" spc="0" baseline="0">
              <a:solidFill>
                <a:srgbClr val="FF0000"/>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1193550249"/>
      </p:ext>
    </p:extLst>
  </p:cSld>
  <p:clrMapOvr>
    <a:masterClrMapping/>
  </p:clrMapOvr>
</p:sld>
</file>

<file path=ppt/slides/slide4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02" name="文本框"/>
          <p:cNvSpPr>
            <a:spLocks noGrp="1"/>
          </p:cNvSpPr>
          <p:nvPr>
            <p:ph type="ctrTitle"/>
          </p:nvPr>
        </p:nvSpPr>
        <p:spPr>
          <a:xfrm rot="0">
            <a:off x="685800" y="457201"/>
            <a:ext cx="7772400" cy="1981199"/>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1200" cap="none" spc="0" baseline="0">
                <a:solidFill>
                  <a:schemeClr val="tx1"/>
                </a:solidFill>
                <a:latin typeface="Calibri" pitchFamily="0" charset="0"/>
                <a:ea typeface="宋体" pitchFamily="0" charset="0"/>
                <a:cs typeface="Lucida Sans"/>
              </a:rPr>
              <a:t>M0DES OF TRANSPORT IN SURVEY MAPS</a:t>
            </a:r>
            <a:endParaRPr lang="zh-CN" altLang="en-US" sz="4400" b="0" i="0" u="none" strike="noStrike" kern="1200" cap="none" spc="0" baseline="0">
              <a:solidFill>
                <a:schemeClr val="tx1"/>
              </a:solidFill>
              <a:latin typeface="Calibri" pitchFamily="0" charset="0"/>
              <a:ea typeface="宋体" pitchFamily="0" charset="0"/>
              <a:cs typeface="Lucida Sans"/>
            </a:endParaRPr>
          </a:p>
        </p:txBody>
      </p:sp>
      <p:sp>
        <p:nvSpPr>
          <p:cNvPr id="103" name="文本框"/>
          <p:cNvSpPr>
            <a:spLocks noGrp="1"/>
          </p:cNvSpPr>
          <p:nvPr>
            <p:ph type="subTitle" idx="1"/>
          </p:nvPr>
        </p:nvSpPr>
        <p:spPr>
          <a:xfrm rot="0">
            <a:off x="1371600" y="4724400"/>
            <a:ext cx="6400800" cy="914400"/>
          </a:xfrm>
          <a:prstGeom prst="rect"/>
          <a:noFill/>
          <a:ln w="12700" cmpd="sng" cap="flat">
            <a:noFill/>
            <a:prstDash val="solid"/>
            <a:miter/>
          </a:ln>
        </p:spPr>
        <p:txBody>
          <a:bodyPr vert="horz" wrap="square" lIns="91440" tIns="45720" rIns="91440" bIns="45720" anchor="t" anchorCtr="0">
            <a:prstTxWarp prst="textNoShape"/>
          </a:bodyPr>
          <a:lstStyle/>
          <a:p>
            <a:pPr marL="0" indent="0" algn="ctr">
              <a:lnSpc>
                <a:spcPct val="80000"/>
              </a:lnSpc>
              <a:spcBef>
                <a:spcPct val="20000"/>
              </a:spcBef>
              <a:spcAft>
                <a:spcPts val="0"/>
              </a:spcAft>
              <a:buNone/>
            </a:pPr>
            <a:r>
              <a:rPr lang="en-US" altLang="zh-CN" sz="3000" b="0" i="0" u="none" strike="noStrike" kern="1200" cap="none" spc="0" baseline="0">
                <a:solidFill>
                  <a:srgbClr val="FF0000"/>
                </a:solidFill>
                <a:latin typeface="Calibri" pitchFamily="0" charset="0"/>
                <a:ea typeface="宋体" pitchFamily="0" charset="0"/>
                <a:cs typeface="Lucida Sans"/>
              </a:rPr>
              <a:t>ROADWAYS AND RAILWAYS</a:t>
            </a:r>
            <a:endParaRPr lang="en-US" altLang="zh-CN" sz="3000" b="0" i="0" u="none" strike="noStrike" kern="1200" cap="none" spc="0" baseline="0">
              <a:solidFill>
                <a:srgbClr val="FF0000"/>
              </a:solidFill>
              <a:latin typeface="Calibri" pitchFamily="0" charset="0"/>
              <a:ea typeface="宋体" pitchFamily="0" charset="0"/>
              <a:cs typeface="Lucida Sans"/>
            </a:endParaRPr>
          </a:p>
          <a:p>
            <a:pPr marL="0" indent="0" algn="ctr">
              <a:lnSpc>
                <a:spcPct val="80000"/>
              </a:lnSpc>
              <a:spcBef>
                <a:spcPct val="20000"/>
              </a:spcBef>
              <a:spcAft>
                <a:spcPts val="0"/>
              </a:spcAft>
              <a:buNone/>
            </a:pPr>
            <a:r>
              <a:rPr lang="en-US" altLang="zh-CN" sz="3000" b="0" i="0" u="none" strike="noStrike" kern="1200" cap="none" spc="0" baseline="0">
                <a:solidFill>
                  <a:srgbClr val="FF0000"/>
                </a:solidFill>
                <a:latin typeface="Calibri" pitchFamily="0" charset="0"/>
                <a:ea typeface="宋体" pitchFamily="0" charset="0"/>
                <a:cs typeface="Lucida Sans"/>
              </a:rPr>
              <a:t>CONVENTIONAL SYMBOLS</a:t>
            </a:r>
            <a:endParaRPr lang="zh-CN" altLang="en-US" sz="3000" b="0" i="0" u="none" strike="noStrike" kern="1200" cap="none" spc="0" baseline="0">
              <a:solidFill>
                <a:srgbClr val="FF0000"/>
              </a:solidFill>
              <a:latin typeface="Calibri" pitchFamily="0" charset="0"/>
              <a:ea typeface="宋体" pitchFamily="0" charset="0"/>
              <a:cs typeface="Lucida Sans"/>
            </a:endParaRPr>
          </a:p>
        </p:txBody>
      </p:sp>
      <p:pic>
        <p:nvPicPr>
          <p:cNvPr id="104" name="图片" descr="Mode of Transport Images, Stock Photos &amp; Vectors | Shutterstock"/>
          <p:cNvPicPr>
            <a:picLocks noChangeAspect="1"/>
          </p:cNvPicPr>
          <p:nvPr/>
        </p:nvPicPr>
        <p:blipFill>
          <a:blip r:embed="rId1" cstate="print"/>
          <a:stretch>
            <a:fillRect/>
          </a:stretch>
        </p:blipFill>
        <p:spPr>
          <a:xfrm rot="0">
            <a:off x="3276600" y="2133600"/>
            <a:ext cx="2476500" cy="2667000"/>
          </a:xfrm>
          <a:prstGeom prst="rect"/>
          <a:noFill/>
          <a:ln w="12700" cmpd="sng" cap="flat">
            <a:noFill/>
            <a:prstDash val="solid"/>
            <a:miter/>
          </a:ln>
        </p:spPr>
      </p:pic>
    </p:spTree>
    <p:extLst>
      <p:ext uri="{BB962C8B-B14F-4D97-AF65-F5344CB8AC3E}">
        <p14:creationId xmlns:p14="http://schemas.microsoft.com/office/powerpoint/2010/main" val="409916707"/>
      </p:ext>
    </p:extLst>
  </p:cSld>
  <p:clrMapOvr>
    <a:masterClrMapping/>
  </p:clrMapOvr>
</p:sld>
</file>

<file path=ppt/slides/slide4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105" name="图片" descr="https://hi-static.z-dn.net/files/d63/457646c433cf736880c1a5031be909e8.jpg"/>
          <p:cNvPicPr>
            <a:picLocks noChangeAspect="1"/>
          </p:cNvPicPr>
          <p:nvPr/>
        </p:nvPicPr>
        <p:blipFill>
          <a:blip r:embed="rId1" cstate="print"/>
          <a:stretch>
            <a:fillRect/>
          </a:stretch>
        </p:blipFill>
        <p:spPr>
          <a:xfrm rot="0">
            <a:off x="381000" y="228600"/>
            <a:ext cx="8458200" cy="6324599"/>
          </a:xfrm>
          <a:prstGeom prst="rect"/>
          <a:noFill/>
          <a:ln w="12700" cmpd="sng" cap="flat">
            <a:noFill/>
            <a:prstDash val="solid"/>
            <a:miter/>
          </a:ln>
        </p:spPr>
      </p:pic>
    </p:spTree>
    <p:extLst>
      <p:ext uri="{BB962C8B-B14F-4D97-AF65-F5344CB8AC3E}">
        <p14:creationId xmlns:p14="http://schemas.microsoft.com/office/powerpoint/2010/main" val="307255875"/>
      </p:ext>
    </p:extLst>
  </p:cSld>
  <p:clrMapOvr>
    <a:masterClrMapping/>
  </p:clrMapOvr>
</p:sld>
</file>

<file path=ppt/slides/slide4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06" name="矩形"/>
          <p:cNvSpPr>
            <a:spLocks/>
          </p:cNvSpPr>
          <p:nvPr/>
        </p:nvSpPr>
        <p:spPr>
          <a:xfrm rot="0">
            <a:off x="152400" y="335846"/>
            <a:ext cx="8686800" cy="62255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1" i="0" u="none" strike="noStrike" kern="1200" cap="none" spc="0" baseline="0">
                <a:solidFill>
                  <a:srgbClr val="FF0000"/>
                </a:solidFill>
                <a:latin typeface="Calibri" pitchFamily="0" charset="0"/>
                <a:ea typeface="宋体" pitchFamily="0" charset="0"/>
                <a:cs typeface="Calibri" pitchFamily="0" charset="0"/>
              </a:rPr>
              <a:t>Means of Transport in Relation to Relief</a:t>
            </a:r>
            <a:endParaRPr lang="en-US" altLang="zh-CN" sz="1800" b="0" i="0" u="none" strike="noStrike" kern="1200" cap="none" spc="0" baseline="0">
              <a:solidFill>
                <a:srgbClr val="FF0000"/>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br>
              <a:rPr lang="zh-CN" altLang="en-US" sz="1800" b="0"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•Transport always depend on the type of relief and drainage</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a:t>
            </a:r>
            <a:r>
              <a:rPr lang="en-US" altLang="zh-CN" sz="1800" b="1" i="0" u="none" strike="noStrike" kern="1200" cap="none" spc="0" baseline="0">
                <a:solidFill>
                  <a:schemeClr val="tx1"/>
                </a:solidFill>
                <a:latin typeface="Calibri" pitchFamily="0" charset="0"/>
                <a:ea typeface="宋体" pitchFamily="0" charset="0"/>
                <a:cs typeface="Calibri" pitchFamily="0" charset="0"/>
              </a:rPr>
              <a:t>Eg</a:t>
            </a:r>
            <a:r>
              <a:rPr lang="en-US" altLang="zh-CN" sz="1800" b="1" i="0" u="none" strike="noStrike" kern="1200" cap="none" spc="0" baseline="0">
                <a:solidFill>
                  <a:schemeClr val="tx1"/>
                </a:solidFill>
                <a:latin typeface="Calibri" pitchFamily="0" charset="0"/>
                <a:ea typeface="宋体" pitchFamily="0" charset="0"/>
                <a:cs typeface="Calibri" pitchFamily="0" charset="0"/>
              </a:rPr>
              <a:t>. Very high altitudes, mountainous areas-only roads and no railway tracks- difficult to build at such heights</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•On the map-roads are shown by means of symbols of cart tracks, pack tracts, </a:t>
            </a:r>
            <a:r>
              <a:rPr lang="en-US" altLang="zh-CN" sz="1800" b="1" i="0" u="none" strike="noStrike" kern="1200" cap="none" spc="0" baseline="0">
                <a:solidFill>
                  <a:schemeClr val="tx1"/>
                </a:solidFill>
                <a:latin typeface="Calibri" pitchFamily="0" charset="0"/>
                <a:ea typeface="宋体" pitchFamily="0" charset="0"/>
                <a:cs typeface="Calibri" pitchFamily="0" charset="0"/>
              </a:rPr>
              <a:t>metalled</a:t>
            </a:r>
            <a:r>
              <a:rPr lang="en-US" altLang="zh-CN" sz="1800" b="1" i="0" u="none" strike="noStrike" kern="1200" cap="none" spc="0" baseline="0">
                <a:solidFill>
                  <a:schemeClr val="tx1"/>
                </a:solidFill>
                <a:latin typeface="Calibri" pitchFamily="0" charset="0"/>
                <a:ea typeface="宋体" pitchFamily="0" charset="0"/>
                <a:cs typeface="Calibri" pitchFamily="0" charset="0"/>
              </a:rPr>
              <a:t> roads, </a:t>
            </a:r>
            <a:r>
              <a:rPr lang="en-US" altLang="zh-CN" sz="1800" b="1" i="0" u="none" strike="noStrike" kern="1200" cap="none" spc="0" baseline="0">
                <a:solidFill>
                  <a:schemeClr val="tx1"/>
                </a:solidFill>
                <a:latin typeface="Calibri" pitchFamily="0" charset="0"/>
                <a:ea typeface="宋体" pitchFamily="0" charset="0"/>
                <a:cs typeface="Calibri" pitchFamily="0" charset="0"/>
              </a:rPr>
              <a:t>unmetalled</a:t>
            </a:r>
            <a:r>
              <a:rPr lang="en-US" altLang="zh-CN" sz="1800" b="1" i="0" u="none" strike="noStrike" kern="1200" cap="none" spc="0" baseline="0">
                <a:solidFill>
                  <a:schemeClr val="tx1"/>
                </a:solidFill>
                <a:latin typeface="Calibri" pitchFamily="0" charset="0"/>
                <a:ea typeface="宋体" pitchFamily="0" charset="0"/>
                <a:cs typeface="Calibri" pitchFamily="0" charset="0"/>
              </a:rPr>
              <a:t> roads, footpaths with a bridge.</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•Main towns- well connected by </a:t>
            </a:r>
            <a:r>
              <a:rPr lang="en-US" altLang="zh-CN" sz="1800" b="1" i="0" u="none" strike="noStrike" kern="1200" cap="none" spc="0" baseline="0">
                <a:solidFill>
                  <a:schemeClr val="tx1"/>
                </a:solidFill>
                <a:latin typeface="Calibri" pitchFamily="0" charset="0"/>
                <a:ea typeface="宋体" pitchFamily="0" charset="0"/>
                <a:cs typeface="Calibri" pitchFamily="0" charset="0"/>
              </a:rPr>
              <a:t>metalled</a:t>
            </a:r>
            <a:r>
              <a:rPr lang="en-US" altLang="zh-CN" sz="1800" b="1" i="0" u="none" strike="noStrike" kern="1200" cap="none" spc="0" baseline="0">
                <a:solidFill>
                  <a:schemeClr val="tx1"/>
                </a:solidFill>
                <a:latin typeface="Calibri" pitchFamily="0" charset="0"/>
                <a:ea typeface="宋体" pitchFamily="0" charset="0"/>
                <a:cs typeface="Calibri" pitchFamily="0" charset="0"/>
              </a:rPr>
              <a:t> roads show economic development of the area-is the indication of trade being carried on.</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•Hence town are well developed.</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•Causeways are raised roads across a dry stream. Presence of many causeways shows that the area gets seasonal or scanty rainfall. </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•During dry season when the stream dries up, people make a habit of crossing it.</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r>
              <a:rPr lang="en-US" altLang="zh-CN" sz="1800" b="1" i="0" u="none" strike="noStrike" kern="1200" cap="none" spc="0" baseline="0">
                <a:solidFill>
                  <a:schemeClr val="tx1"/>
                </a:solidFill>
                <a:latin typeface="Calibri" pitchFamily="0" charset="0"/>
                <a:ea typeface="宋体" pitchFamily="0" charset="0"/>
                <a:cs typeface="Calibri" pitchFamily="0" charset="0"/>
              </a:rPr>
              <a:t>•Thus, a footpath is formed.</a:t>
            </a:r>
            <a:br>
              <a:rPr lang="zh-CN" altLang="en-US" sz="1800" b="1" i="0" u="none" strike="noStrike" kern="1200" cap="none" spc="0" baseline="0">
                <a:solidFill>
                  <a:schemeClr val="tx1"/>
                </a:solidFill>
                <a:latin typeface="Calibri" pitchFamily="0" charset="0"/>
                <a:ea typeface="宋体" pitchFamily="0" charset="0"/>
                <a:cs typeface="Calibri" pitchFamily="0" charset="0"/>
              </a:rPr>
            </a:br>
            <a:endParaRPr lang="en-US" altLang="zh-CN" sz="1800" b="1"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alibri" pitchFamily="0" charset="0"/>
                <a:ea typeface="宋体" pitchFamily="0" charset="0"/>
                <a:cs typeface="Calibri" pitchFamily="0" charset="0"/>
              </a:rPr>
              <a:t>Roadways are only found in the 45 D/7 map.</a:t>
            </a:r>
            <a:endParaRPr lang="en-US" altLang="zh-CN" sz="1800" b="1"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1"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rgbClr val="FF0000"/>
                </a:solidFill>
                <a:latin typeface="Calibri" pitchFamily="0" charset="0"/>
                <a:ea typeface="宋体" pitchFamily="0" charset="0"/>
                <a:cs typeface="Calibri" pitchFamily="0" charset="0"/>
              </a:rPr>
              <a:t>A  meter gauge railway line with a  railway station is found in the 45 D/10 map at a town named </a:t>
            </a:r>
            <a:r>
              <a:rPr lang="en-US" altLang="zh-CN" sz="1800" b="1" i="0" u="none" strike="noStrike" kern="1200" cap="none" spc="0" baseline="0">
                <a:solidFill>
                  <a:srgbClr val="FF0000"/>
                </a:solidFill>
                <a:latin typeface="Calibri" pitchFamily="0" charset="0"/>
                <a:ea typeface="宋体" pitchFamily="0" charset="0"/>
                <a:cs typeface="Calibri" pitchFamily="0" charset="0"/>
              </a:rPr>
              <a:t>Chitrasani</a:t>
            </a:r>
            <a:r>
              <a:rPr lang="en-US" altLang="zh-CN" sz="1800" b="1" i="0" u="none" strike="noStrike" kern="1200" cap="none" spc="0" baseline="0">
                <a:solidFill>
                  <a:srgbClr val="FF0000"/>
                </a:solidFill>
                <a:latin typeface="Calibri" pitchFamily="0" charset="0"/>
                <a:ea typeface="宋体" pitchFamily="0" charset="0"/>
                <a:cs typeface="Calibri" pitchFamily="0" charset="0"/>
              </a:rPr>
              <a:t>.</a:t>
            </a:r>
            <a:endParaRPr lang="en-US" altLang="zh-CN" sz="1800" b="1" i="0" u="none" strike="noStrike" kern="1200" cap="none" spc="0" baseline="0">
              <a:solidFill>
                <a:srgbClr val="FF0000"/>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endParaRPr lang="en-US" altLang="zh-CN" sz="1800" b="1" i="0" u="none" strike="noStrike" kern="1200" cap="none" spc="0" baseline="0">
              <a:solidFill>
                <a:schemeClr val="tx1"/>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rgbClr val="FF0000"/>
                </a:solidFill>
                <a:latin typeface="Calibri" pitchFamily="0" charset="0"/>
                <a:ea typeface="宋体" pitchFamily="0" charset="0"/>
                <a:cs typeface="Calibri" pitchFamily="0" charset="0"/>
              </a:rPr>
              <a:t>Waterways are absent in these maps as all the rivers are small, mostly dry/seasonal.</a:t>
            </a:r>
            <a:endParaRPr lang="en-US" altLang="zh-CN" sz="1800" b="1" i="0" u="none" strike="noStrike" kern="1200" cap="none" spc="0" baseline="0">
              <a:solidFill>
                <a:srgbClr val="FF0000"/>
              </a:solidFill>
              <a:latin typeface="Calibri" pitchFamily="0"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rgbClr val="FF0000"/>
                </a:solidFill>
                <a:latin typeface="Calibri" pitchFamily="0" charset="0"/>
                <a:ea typeface="宋体" pitchFamily="0" charset="0"/>
                <a:cs typeface="Calibri" pitchFamily="0" charset="0"/>
              </a:rPr>
              <a:t>Airways are also not present as the economic development of this area is very backward.</a:t>
            </a:r>
            <a:endParaRPr lang="zh-CN" altLang="en-US" sz="1800" b="0" i="0" u="none" strike="noStrike" kern="1200" cap="none" spc="0" baseline="0">
              <a:solidFill>
                <a:srgbClr val="FF0000"/>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64971817"/>
      </p:ext>
    </p:extLst>
  </p:cSld>
  <p:clrMapOvr>
    <a:masterClrMapping/>
  </p:clrMapOvr>
</p:sld>
</file>

<file path=ppt/slides/slide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6" name="矩形"/>
          <p:cNvSpPr>
            <a:spLocks/>
          </p:cNvSpPr>
          <p:nvPr/>
        </p:nvSpPr>
        <p:spPr>
          <a:xfrm rot="0">
            <a:off x="228600" y="1066800"/>
            <a:ext cx="8458200" cy="22631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Relative</a:t>
            </a: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 </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directions are in relationship to an object's current location and orientation. ... </a:t>
            </a:r>
            <a:endParaRPr lang="en-US" altLang="zh-CN" sz="2400" b="0"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Absolute</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directions are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relative</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to a fixed frame of reference and always point in the same </a:t>
            </a:r>
            <a:r>
              <a:rPr lang="en-US" altLang="zh-CN" sz="2400" b="1" i="0" u="none" strike="noStrike" kern="1200" cap="none" spc="0" baseline="0">
                <a:solidFill>
                  <a:schemeClr val="tx1"/>
                </a:solidFill>
                <a:latin typeface="Comic Sans MS" pitchFamily="66" charset="0"/>
                <a:ea typeface="宋体" pitchFamily="0" charset="0"/>
                <a:cs typeface="Calibri" pitchFamily="0" charset="0"/>
              </a:rPr>
              <a:t>direction</a:t>
            </a:r>
            <a:r>
              <a:rPr lang="en-US" altLang="zh-CN" sz="2400" b="0" i="0" u="none" strike="noStrike" kern="1200" cap="none" spc="0" baseline="0">
                <a:solidFill>
                  <a:schemeClr val="tx1"/>
                </a:solidFill>
                <a:latin typeface="Comic Sans MS" pitchFamily="66" charset="0"/>
                <a:ea typeface="宋体" pitchFamily="0" charset="0"/>
                <a:cs typeface="Calibri" pitchFamily="0" charset="0"/>
              </a:rPr>
              <a:t>, regardless of their location. Directions like north/south and east/west are examples of </a:t>
            </a:r>
            <a:r>
              <a:rPr lang="en-US" altLang="zh-CN" sz="2400" b="1" i="0" u="none" strike="noStrike" kern="1200" cap="none" spc="0" baseline="0">
                <a:solidFill>
                  <a:srgbClr val="FF0000"/>
                </a:solidFill>
                <a:latin typeface="Comic Sans MS" pitchFamily="66" charset="0"/>
                <a:ea typeface="宋体" pitchFamily="0" charset="0"/>
                <a:cs typeface="Calibri" pitchFamily="0" charset="0"/>
              </a:rPr>
              <a:t>absolute direction</a:t>
            </a:r>
            <a:r>
              <a:rPr lang="en-US" altLang="zh-CN" sz="1800" b="0" i="0" u="none" strike="noStrike" kern="1200" cap="none" spc="0" baseline="0">
                <a:solidFill>
                  <a:schemeClr val="tx1"/>
                </a:solidFill>
                <a:latin typeface="Calibri" pitchFamily="0" charset="0"/>
                <a:ea typeface="宋体" pitchFamily="0" charset="0"/>
                <a:cs typeface="Calibri" pitchFamily="0" charset="0"/>
              </a:rPr>
              <a:t>.</a:t>
            </a:r>
            <a:endParaRPr lang="zh-CN" altLang="en-US" sz="1800" b="0" i="0" u="none" strike="noStrike" kern="1200" cap="none" spc="0" baseline="0">
              <a:solidFill>
                <a:schemeClr val="tx1"/>
              </a:solidFill>
              <a:latin typeface="Calibri" pitchFamily="0" charset="0"/>
              <a:ea typeface="宋体" pitchFamily="0" charset="0"/>
              <a:cs typeface="Calibri" pitchFamily="0" charset="0"/>
            </a:endParaRPr>
          </a:p>
        </p:txBody>
      </p:sp>
      <p:sp>
        <p:nvSpPr>
          <p:cNvPr id="27" name="矩形"/>
          <p:cNvSpPr>
            <a:spLocks/>
          </p:cNvSpPr>
          <p:nvPr/>
        </p:nvSpPr>
        <p:spPr>
          <a:xfrm rot="0">
            <a:off x="3581399" y="0"/>
            <a:ext cx="2971799" cy="8153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endParaRPr lang="en-US" altLang="zh-CN" sz="2400" b="0"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2400" b="0" i="0" u="none" strike="noStrike" kern="1200" cap="none" spc="0" baseline="0">
                <a:solidFill>
                  <a:srgbClr val="FF0000"/>
                </a:solidFill>
                <a:latin typeface="Comic Sans MS" pitchFamily="66" charset="0"/>
                <a:ea typeface="宋体" pitchFamily="0" charset="0"/>
                <a:cs typeface="Calibri" pitchFamily="0" charset="0"/>
              </a:rPr>
              <a:t>DIRECTION</a:t>
            </a:r>
            <a:endParaRPr lang="zh-CN" altLang="en-US" sz="2400" b="0" i="0" u="none" strike="noStrike" kern="1200" cap="none" spc="0" baseline="0">
              <a:solidFill>
                <a:srgbClr val="FF0000"/>
              </a:solidFill>
              <a:latin typeface="Comic Sans MS" pitchFamily="66" charset="0"/>
              <a:ea typeface="宋体" pitchFamily="0" charset="0"/>
              <a:cs typeface="Calibri" pitchFamily="0" charset="0"/>
            </a:endParaRPr>
          </a:p>
        </p:txBody>
      </p:sp>
    </p:spTree>
    <p:extLst>
      <p:ext uri="{BB962C8B-B14F-4D97-AF65-F5344CB8AC3E}">
        <p14:creationId xmlns:p14="http://schemas.microsoft.com/office/powerpoint/2010/main" val="584620792"/>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 name="矩形"/>
          <p:cNvSpPr>
            <a:spLocks/>
          </p:cNvSpPr>
          <p:nvPr/>
        </p:nvSpPr>
        <p:spPr>
          <a:xfrm rot="0">
            <a:off x="609600" y="335846"/>
            <a:ext cx="7620000" cy="27584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alibri" pitchFamily="0" charset="0"/>
                <a:ea typeface="宋体" pitchFamily="0" charset="0"/>
                <a:cs typeface="Calibri" pitchFamily="0" charset="0"/>
              </a:rPr>
              <a:t>                                                           </a:t>
            </a:r>
            <a:r>
              <a:rPr lang="en-US" altLang="zh-CN" sz="1800" b="1" i="0" u="none" strike="noStrike" kern="1200" cap="none" spc="0" baseline="0">
                <a:solidFill>
                  <a:srgbClr val="FF0000"/>
                </a:solidFill>
                <a:latin typeface="Comic Sans MS" pitchFamily="66" charset="0"/>
                <a:ea typeface="宋体" pitchFamily="0" charset="0"/>
                <a:cs typeface="Calibri" pitchFamily="0" charset="0"/>
              </a:rPr>
              <a:t>OCCUPATIONS</a:t>
            </a:r>
            <a:endParaRPr lang="en-US" altLang="zh-CN" sz="1800" b="1" i="0" u="none" strike="noStrike" kern="1200" cap="none" spc="0" baseline="0">
              <a:solidFill>
                <a:srgbClr val="FF0000"/>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br>
              <a:rPr lang="zh-CN" altLang="en-US" sz="1800" b="1" i="0" u="none" strike="noStrike" kern="1200" cap="none" spc="0" baseline="0">
                <a:solidFill>
                  <a:schemeClr val="tx1"/>
                </a:solidFill>
                <a:latin typeface="Comic Sans MS" pitchFamily="66" charset="0"/>
                <a:ea typeface="宋体" pitchFamily="0" charset="0"/>
                <a:cs typeface="Calibri" pitchFamily="0" charset="0"/>
              </a:rPr>
            </a:br>
            <a:r>
              <a:rPr lang="en-US" altLang="zh-CN" sz="1800" b="1" i="0" u="none" strike="noStrike" kern="1200" cap="none" spc="0" baseline="0">
                <a:solidFill>
                  <a:schemeClr val="tx1"/>
                </a:solidFill>
                <a:latin typeface="Comic Sans MS" pitchFamily="66" charset="0"/>
                <a:ea typeface="宋体" pitchFamily="0" charset="0"/>
                <a:cs typeface="Calibri" pitchFamily="0" charset="0"/>
              </a:rPr>
              <a:t>•Occupations have to be inferred from </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topo</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sheets as there are </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no symbols to show the occupations of people. </a:t>
            </a:r>
            <a:br>
              <a:rPr lang="zh-CN" altLang="en-US" sz="1800" b="1" i="0" u="none" strike="noStrike" kern="1200" cap="none" spc="0" baseline="0">
                <a:solidFill>
                  <a:schemeClr val="tx1"/>
                </a:solidFill>
                <a:latin typeface="Comic Sans MS" pitchFamily="66" charset="0"/>
                <a:ea typeface="宋体" pitchFamily="0" charset="0"/>
                <a:cs typeface="Calibri" pitchFamily="0" charset="0"/>
              </a:rPr>
            </a:br>
            <a:r>
              <a:rPr lang="en-US" altLang="zh-CN" sz="1800" b="1" i="0" u="none" strike="noStrike" kern="1200" cap="none" spc="0" baseline="0">
                <a:solidFill>
                  <a:schemeClr val="tx1"/>
                </a:solidFill>
                <a:latin typeface="Comic Sans MS" pitchFamily="66" charset="0"/>
                <a:ea typeface="宋体" pitchFamily="0" charset="0"/>
                <a:cs typeface="Calibri" pitchFamily="0" charset="0"/>
              </a:rPr>
              <a:t>•Sometimes, certain names like ‘farms’, ‘orchards’ provide some</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evidence of these occupations. </a:t>
            </a:r>
            <a:br>
              <a:rPr lang="zh-CN" altLang="en-US" sz="1800" b="1" i="0" u="none" strike="noStrike" kern="1200" cap="none" spc="0" baseline="0">
                <a:solidFill>
                  <a:schemeClr val="tx1"/>
                </a:solidFill>
                <a:latin typeface="Comic Sans MS" pitchFamily="66" charset="0"/>
                <a:ea typeface="宋体" pitchFamily="0" charset="0"/>
                <a:cs typeface="Calibri" pitchFamily="0" charset="0"/>
              </a:rPr>
            </a:br>
            <a:r>
              <a:rPr lang="en-US" altLang="zh-CN" sz="1800" b="1" i="0" u="none" strike="noStrike" kern="1200" cap="none" spc="0" baseline="0">
                <a:solidFill>
                  <a:schemeClr val="tx1"/>
                </a:solidFill>
                <a:latin typeface="Comic Sans MS" pitchFamily="66" charset="0"/>
                <a:ea typeface="宋体" pitchFamily="0" charset="0"/>
                <a:cs typeface="Calibri" pitchFamily="0" charset="0"/>
              </a:rPr>
              <a:t>•The following list gives you some information about occupation of</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Comic Sans MS" pitchFamily="66" charset="0"/>
                <a:ea typeface="宋体" pitchFamily="0" charset="0"/>
                <a:cs typeface="Calibri" pitchFamily="0" charset="0"/>
              </a:rPr>
              <a:t>  the people from a </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topo</a:t>
            </a:r>
            <a:r>
              <a:rPr lang="en-US" altLang="zh-CN" sz="1800" b="1" i="0" u="none" strike="noStrike" kern="1200" cap="none" spc="0" baseline="0">
                <a:solidFill>
                  <a:schemeClr val="tx1"/>
                </a:solidFill>
                <a:latin typeface="Comic Sans MS" pitchFamily="66" charset="0"/>
                <a:ea typeface="宋体" pitchFamily="0" charset="0"/>
                <a:cs typeface="Calibri" pitchFamily="0" charset="0"/>
              </a:rPr>
              <a:t>-sheet.</a:t>
            </a:r>
            <a:endParaRPr lang="en-US" altLang="zh-CN" sz="1800" b="1" i="0" u="none" strike="noStrike" kern="1200" cap="none" spc="0" baseline="0">
              <a:solidFill>
                <a:schemeClr val="tx1"/>
              </a:solidFill>
              <a:latin typeface="Comic Sans MS" pitchFamily="66" charset="0"/>
              <a:ea typeface="宋体" pitchFamily="0" charset="0"/>
              <a:cs typeface="Calibri" pitchFamily="0" charset="0"/>
            </a:endParaRPr>
          </a:p>
          <a:p>
            <a:pPr marL="0" indent="0" algn="l">
              <a:lnSpc>
                <a:spcPct val="100000"/>
              </a:lnSpc>
              <a:spcBef>
                <a:spcPts val="0"/>
              </a:spcBef>
              <a:spcAft>
                <a:spcPts val="0"/>
              </a:spcAft>
              <a:buNone/>
            </a:pPr>
            <a:br>
              <a:rPr lang="zh-CN" altLang="en-US" sz="1800" b="1" i="0" u="none" strike="noStrike" kern="1200" cap="none" spc="0" baseline="0">
                <a:solidFill>
                  <a:schemeClr val="tx1"/>
                </a:solidFill>
                <a:latin typeface="Calibri" pitchFamily="0" charset="0"/>
                <a:ea typeface="宋体" pitchFamily="0" charset="0"/>
                <a:cs typeface="Calibri" pitchFamily="0" charset="0"/>
              </a:rPr>
            </a:br>
            <a:endParaRPr lang="zh-CN" altLang="en-US" sz="1800" b="1" i="0" u="none" strike="noStrike" kern="1200" cap="none" spc="0" baseline="0">
              <a:solidFill>
                <a:schemeClr val="tx1"/>
              </a:solidFill>
              <a:latin typeface="Calibri" pitchFamily="0" charset="0"/>
              <a:ea typeface="宋体" pitchFamily="0" charset="0"/>
              <a:cs typeface="Calibri" pitchFamily="0" charset="0"/>
            </a:endParaRPr>
          </a:p>
        </p:txBody>
      </p:sp>
      <p:pic>
        <p:nvPicPr>
          <p:cNvPr id="29" name="图片" descr="Indian Different profession men and women cartoon characters in uniform, occupations avatars flat, Indian People Vector Illustration, "/>
          <p:cNvPicPr>
            <a:picLocks noChangeAspect="1"/>
          </p:cNvPicPr>
          <p:nvPr/>
        </p:nvPicPr>
        <p:blipFill>
          <a:blip r:embed="rId1" cstate="print"/>
          <a:stretch>
            <a:fillRect/>
          </a:stretch>
        </p:blipFill>
        <p:spPr>
          <a:xfrm rot="0">
            <a:off x="152400" y="2743200"/>
            <a:ext cx="4038600" cy="3048000"/>
          </a:xfrm>
          <a:prstGeom prst="rect"/>
          <a:noFill/>
          <a:ln w="12700" cmpd="sng" cap="flat">
            <a:noFill/>
            <a:prstDash val="solid"/>
            <a:miter/>
          </a:ln>
        </p:spPr>
      </p:pic>
      <p:pic>
        <p:nvPicPr>
          <p:cNvPr id="30" name="图片" descr="indian farmer, milkman with indian cow in front of rural house vector illustration"/>
          <p:cNvPicPr>
            <a:picLocks noChangeAspect="1"/>
          </p:cNvPicPr>
          <p:nvPr/>
        </p:nvPicPr>
        <p:blipFill>
          <a:blip r:embed="rId2" cstate="print"/>
          <a:stretch>
            <a:fillRect/>
          </a:stretch>
        </p:blipFill>
        <p:spPr>
          <a:xfrm rot="0">
            <a:off x="4876800" y="2895600"/>
            <a:ext cx="3505200" cy="3124200"/>
          </a:xfrm>
          <a:prstGeom prst="rect"/>
          <a:noFill/>
          <a:ln w="12700" cmpd="sng" cap="flat">
            <a:noFill/>
            <a:prstDash val="solid"/>
            <a:miter/>
          </a:ln>
        </p:spPr>
      </p:pic>
    </p:spTree>
    <p:extLst>
      <p:ext uri="{BB962C8B-B14F-4D97-AF65-F5344CB8AC3E}">
        <p14:creationId xmlns:p14="http://schemas.microsoft.com/office/powerpoint/2010/main" val="1097160421"/>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aphicFrame>
        <p:nvGraphicFramePr>
          <p:cNvPr id="31" name="Table"/>
          <p:cNvGraphicFramePr>
            <a:graphicFrameLocks noGrp="1"/>
          </p:cNvGraphicFramePr>
          <p:nvPr>
            <p:extLst>
              <p:ext uri="{D42A27DB-BD31-4B8C-83A1-F6EECF244321}"/>
            </p:extLst>
          </p:nvPr>
        </p:nvGraphicFramePr>
        <p:xfrm>
          <a:off x="228600" y="513878"/>
          <a:ext cx="8763000" cy="6309360"/>
        </p:xfrm>
        <a:graphic>
          <a:graphicData uri="http://schemas.openxmlformats.org/drawingml/2006/table">
            <a:tbl>
              <a:tblPr bandRow="1">
                <a:noFill/>
              </a:tblPr>
              <a:tblGrid>
                <a:gridCol w="685799"/>
                <a:gridCol w="3962397"/>
                <a:gridCol w="3786168"/>
                <a:gridCol w="328607"/>
              </a:tblGrid>
              <a:tr h="328725">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FFFFFF"/>
                          </a:solidFill>
                          <a:latin typeface="Calibri" pitchFamily="0" charset="0"/>
                          <a:ea typeface="宋体" pitchFamily="0" charset="0"/>
                          <a:cs typeface="Calibri" pitchFamily="0" charset="0"/>
                        </a:rPr>
                        <a:t>S.NO</a:t>
                      </a:r>
                      <a:endParaRPr lang="zh-CN" altLang="en-US" sz="1800" b="1" i="0" u="none" strike="noStrike" kern="1200" cap="none" spc="0" baseline="0">
                        <a:solidFill>
                          <a:srgbClr val="FFFFFF"/>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79646"/>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FFFFFF"/>
                          </a:solidFill>
                          <a:latin typeface="Calibri" pitchFamily="0" charset="0"/>
                          <a:ea typeface="宋体" pitchFamily="0" charset="0"/>
                          <a:cs typeface="Calibri" pitchFamily="0" charset="0"/>
                        </a:rPr>
                        <a:t>Occupations/land use</a:t>
                      </a:r>
                      <a:endParaRPr lang="zh-CN" altLang="en-US" sz="1800" b="1" i="0" u="none" strike="noStrike" kern="1200" cap="none" spc="0" baseline="0">
                        <a:solidFill>
                          <a:srgbClr val="FFFFFF"/>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79646"/>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FFFFFF"/>
                          </a:solidFill>
                          <a:latin typeface="Calibri" pitchFamily="0" charset="0"/>
                          <a:ea typeface="宋体" pitchFamily="0" charset="0"/>
                          <a:cs typeface="Calibri" pitchFamily="0" charset="0"/>
                        </a:rPr>
                        <a:t>Evidences</a:t>
                      </a:r>
                      <a:endParaRPr lang="zh-CN" altLang="en-US" sz="1800" b="1" i="0" u="none" strike="noStrike" kern="1200" cap="none" spc="0" baseline="0">
                        <a:solidFill>
                          <a:srgbClr val="FFFFFF"/>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79646"/>
                    </a:solidFill>
                  </a:tcPr>
                </a:tc>
                <a:tc>
                  <a:txBody>
                    <a:bodyPr/>
                    <a:lstStyle/>
                    <a:p>
                      <a:pPr marL="0" indent="0" algn="l" eaLnBrk="1" latinLnBrk="0" hangingPunct="1">
                        <a:lnSpc>
                          <a:spcPct val="100000"/>
                        </a:lnSpc>
                        <a:spcBef>
                          <a:spcPts val="0"/>
                        </a:spcBef>
                        <a:spcAft>
                          <a:spcPts val="0"/>
                        </a:spcAft>
                        <a:buNone/>
                      </a:pPr>
                      <a:endParaRPr lang="zh-CN" altLang="en-US" sz="1800" b="1" i="0" u="none" strike="noStrike" kern="1200" cap="none" spc="0" baseline="0">
                        <a:solidFill>
                          <a:srgbClr val="FFFFFF"/>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79646"/>
                    </a:solidFill>
                  </a:tcPr>
                </a:tc>
              </a:tr>
              <a:tr h="838200">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1</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Forestry/ lumbering /collection</a:t>
                      </a:r>
                      <a:r>
                        <a:rPr lang="en-US" altLang="zh-CN" sz="1800" b="1" i="0" u="none" strike="noStrike" kern="1200" cap="none" spc="0" baseline="0">
                          <a:solidFill>
                            <a:srgbClr val="000000"/>
                          </a:solidFill>
                          <a:latin typeface="Calibri" pitchFamily="0" charset="0"/>
                          <a:ea typeface="宋体" pitchFamily="0" charset="0"/>
                          <a:cs typeface="Calibri" pitchFamily="0" charset="0"/>
                        </a:rPr>
                        <a:t> of </a:t>
                      </a:r>
                      <a:r>
                        <a:rPr lang="en-US" altLang="zh-CN" sz="1800" b="1" i="0" u="none" strike="noStrike" kern="1200" cap="none" spc="0" baseline="0">
                          <a:solidFill>
                            <a:srgbClr val="000000"/>
                          </a:solidFill>
                          <a:latin typeface="Calibri" pitchFamily="0" charset="0"/>
                          <a:ea typeface="宋体" pitchFamily="0" charset="0"/>
                          <a:cs typeface="Calibri" pitchFamily="0" charset="0"/>
                        </a:rPr>
                        <a:t>Forest products</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342900" indent="-342900" algn="l" eaLnBrk="1" latinLnBrk="0" hangingPunct="1">
                        <a:lnSpc>
                          <a:spcPct val="100000"/>
                        </a:lnSpc>
                        <a:spcBef>
                          <a:spcPts val="0"/>
                        </a:spcBef>
                        <a:spcAft>
                          <a:spcPts val="0"/>
                        </a:spcAft>
                        <a:buClrTx/>
                        <a:buAutoNum type="arabicPeriod"/>
                      </a:pPr>
                      <a:r>
                        <a:rPr lang="en-US" altLang="zh-CN" sz="1800" b="0" i="0" u="none" strike="noStrike" kern="1200" cap="none" spc="0" baseline="0">
                          <a:solidFill>
                            <a:srgbClr val="000000"/>
                          </a:solidFill>
                          <a:latin typeface="Calibri" pitchFamily="0" charset="0"/>
                          <a:ea typeface="宋体" pitchFamily="0" charset="0"/>
                          <a:cs typeface="Calibri" pitchFamily="0" charset="0"/>
                        </a:rPr>
                        <a:t>Green shading </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342900" indent="-342900" algn="l" eaLnBrk="1" latinLnBrk="0" hangingPunct="1">
                        <a:lnSpc>
                          <a:spcPct val="100000"/>
                        </a:lnSpc>
                        <a:spcBef>
                          <a:spcPts val="0"/>
                        </a:spcBef>
                        <a:spcAft>
                          <a:spcPts val="0"/>
                        </a:spcAft>
                        <a:buClrTx/>
                        <a:buAutoNum type="arabicPeriod"/>
                      </a:pPr>
                      <a:r>
                        <a:rPr lang="en-US" altLang="zh-CN" sz="1800" b="0" i="0" u="none" strike="noStrike" kern="1200" cap="none" spc="0" baseline="0">
                          <a:solidFill>
                            <a:srgbClr val="000000"/>
                          </a:solidFill>
                          <a:latin typeface="Calibri" pitchFamily="0" charset="0"/>
                          <a:ea typeface="宋体" pitchFamily="0" charset="0"/>
                          <a:cs typeface="Calibri" pitchFamily="0" charset="0"/>
                        </a:rPr>
                        <a:t> presence of jungles shown by conventional symbols</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r>
              <a:tr h="1079500">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2</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Agriculture /cultivation/farming</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342900" indent="-342900" algn="l" eaLnBrk="1" latinLnBrk="0" hangingPunct="1">
                        <a:lnSpc>
                          <a:spcPct val="100000"/>
                        </a:lnSpc>
                        <a:spcBef>
                          <a:spcPts val="0"/>
                        </a:spcBef>
                        <a:spcAft>
                          <a:spcPts val="0"/>
                        </a:spcAft>
                        <a:buClrTx/>
                        <a:buAutoNum type="arabicPeriod"/>
                      </a:pPr>
                      <a:r>
                        <a:rPr lang="en-US" altLang="zh-CN" sz="1800" b="0" i="0" u="none" strike="noStrike" kern="1200" cap="none" spc="0" baseline="0">
                          <a:solidFill>
                            <a:srgbClr val="000000"/>
                          </a:solidFill>
                          <a:latin typeface="Calibri" pitchFamily="0" charset="0"/>
                          <a:ea typeface="宋体" pitchFamily="0" charset="0"/>
                          <a:cs typeface="Calibri" pitchFamily="0" charset="0"/>
                        </a:rPr>
                        <a:t>Yellow shading.</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342900" indent="-34290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       (cultivated land)</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342900" indent="-34290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2. Presence of perennial lined wells(blue dots)</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r>
              <a:tr h="812800">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3</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Animal rearing/ Cattle-grazing or sheep rearing </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342900" indent="-342900" algn="l" eaLnBrk="1" latinLnBrk="0" hangingPunct="1">
                        <a:lnSpc>
                          <a:spcPct val="100000"/>
                        </a:lnSpc>
                        <a:spcBef>
                          <a:spcPts val="0"/>
                        </a:spcBef>
                        <a:spcAft>
                          <a:spcPts val="0"/>
                        </a:spcAft>
                        <a:buClrTx/>
                        <a:buAutoNum type="arabicPeriod"/>
                      </a:pPr>
                      <a:r>
                        <a:rPr lang="en-US" altLang="zh-CN" sz="1800" b="0" i="0" u="none" strike="noStrike" kern="1200" cap="none" spc="0" baseline="0">
                          <a:solidFill>
                            <a:srgbClr val="000000"/>
                          </a:solidFill>
                          <a:latin typeface="Calibri" pitchFamily="0" charset="0"/>
                          <a:ea typeface="宋体" pitchFamily="0" charset="0"/>
                          <a:cs typeface="Calibri" pitchFamily="0" charset="0"/>
                        </a:rPr>
                        <a:t>Open scrub (white patches)</a:t>
                      </a:r>
                      <a:r>
                        <a:rPr lang="en-US" altLang="zh-CN" sz="1800" b="1" i="0" u="none" strike="noStrike" kern="1200" cap="none" spc="0" baseline="0">
                          <a:solidFill>
                            <a:srgbClr val="000000"/>
                          </a:solidFill>
                          <a:latin typeface="Calibri" pitchFamily="0" charset="0"/>
                          <a:ea typeface="宋体" pitchFamily="0" charset="0"/>
                          <a:cs typeface="Calibri" pitchFamily="0" charset="0"/>
                        </a:rPr>
                        <a:t> </a:t>
                      </a:r>
                      <a:endParaRPr lang="en-US" altLang="zh-CN" sz="1800" b="1" i="0" u="none" strike="noStrike" kern="1200" cap="none" spc="0" baseline="0">
                        <a:solidFill>
                          <a:srgbClr val="000000"/>
                        </a:solidFill>
                        <a:latin typeface="Calibri" pitchFamily="0" charset="0"/>
                        <a:ea typeface="宋体" pitchFamily="0" charset="0"/>
                        <a:cs typeface="Calibri" pitchFamily="0" charset="0"/>
                      </a:endParaRPr>
                    </a:p>
                    <a:p>
                      <a:pPr marL="342900" indent="-342900" algn="l" eaLnBrk="1" latinLnBrk="0" hangingPunct="1">
                        <a:lnSpc>
                          <a:spcPct val="100000"/>
                        </a:lnSpc>
                        <a:spcBef>
                          <a:spcPts val="0"/>
                        </a:spcBef>
                        <a:spcAft>
                          <a:spcPts val="0"/>
                        </a:spcAft>
                        <a:buClrTx/>
                        <a:buAutoNum type="arabicPeriod"/>
                      </a:pPr>
                      <a:r>
                        <a:rPr lang="en-US" altLang="zh-CN" sz="1800" b="1" i="0" u="none" strike="noStrike" kern="1200" cap="none" spc="0" baseline="0">
                          <a:solidFill>
                            <a:srgbClr val="000000"/>
                          </a:solidFill>
                          <a:latin typeface="Calibri" pitchFamily="0" charset="0"/>
                          <a:ea typeface="宋体" pitchFamily="0" charset="0"/>
                          <a:cs typeface="Calibri" pitchFamily="0" charset="0"/>
                        </a:rPr>
                        <a:t>Presence of meadows, grasslands, pastures </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r>
              <a:tr h="565751">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4</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Quarrying and mining </a:t>
                      </a:r>
                      <a:endParaRPr lang="en-US" altLang="zh-CN" sz="1800" b="1"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Working in lime/</a:t>
                      </a:r>
                      <a:r>
                        <a:rPr lang="en-US" altLang="zh-CN" sz="1800" b="1" i="0" u="none" strike="noStrike" kern="1200" cap="none" spc="0" baseline="0">
                          <a:solidFill>
                            <a:srgbClr val="000000"/>
                          </a:solidFill>
                          <a:latin typeface="Calibri" pitchFamily="0" charset="0"/>
                          <a:ea typeface="宋体" pitchFamily="0" charset="0"/>
                          <a:cs typeface="Calibri" pitchFamily="0" charset="0"/>
                        </a:rPr>
                        <a:t> brick kilns</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Presence of  quarries/mines</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Presence of the symbols of kilns   </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c>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DEEE8"/>
                    </a:solidFill>
                  </a:tcPr>
                </a:tc>
              </a:tr>
              <a:tr h="2159000">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5</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6</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Trade/ working</a:t>
                      </a:r>
                      <a:r>
                        <a:rPr lang="en-US" altLang="zh-CN" sz="1800" b="1" i="0" u="none" strike="noStrike" kern="1200" cap="none" spc="0" baseline="0">
                          <a:solidFill>
                            <a:srgbClr val="000000"/>
                          </a:solidFill>
                          <a:latin typeface="Calibri" pitchFamily="0" charset="0"/>
                          <a:ea typeface="宋体" pitchFamily="0" charset="0"/>
                          <a:cs typeface="Calibri" pitchFamily="0" charset="0"/>
                        </a:rPr>
                        <a:t> in places like post office/police station/ worship places etc.</a:t>
                      </a:r>
                      <a:endParaRPr lang="en-US" altLang="zh-CN" sz="1800" b="1"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en-US" altLang="zh-CN" sz="1800" b="1"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Calibri" pitchFamily="0" charset="0"/>
                          <a:ea typeface="宋体" pitchFamily="0" charset="0"/>
                          <a:cs typeface="Calibri" pitchFamily="0" charset="0"/>
                        </a:rPr>
                        <a:t>Tourism related activities</a:t>
                      </a: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If the conventional symbols of these places are shown in the grids given for</a:t>
                      </a:r>
                      <a:r>
                        <a:rPr lang="en-US" altLang="zh-CN" sz="1800" b="0" i="0" u="none" strike="noStrike" kern="1200" cap="none" spc="0" baseline="0">
                          <a:solidFill>
                            <a:srgbClr val="000000"/>
                          </a:solidFill>
                          <a:latin typeface="Calibri" pitchFamily="0" charset="0"/>
                          <a:ea typeface="宋体" pitchFamily="0" charset="0"/>
                          <a:cs typeface="Calibri" pitchFamily="0" charset="0"/>
                        </a:rPr>
                        <a:t> determining the occupation.</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Presence of hill stations with places of tourist interest</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Calibri" pitchFamily="0" charset="0"/>
                          <a:ea typeface="宋体" pitchFamily="0" charset="0"/>
                          <a:cs typeface="Calibri" pitchFamily="0" charset="0"/>
                        </a:rPr>
                        <a:t>Ex: Mt. Abu in 45 D/10 map.</a:t>
                      </a:r>
                      <a:endParaRPr lang="en-US" altLang="zh-CN" sz="1800" b="0" i="0" u="none" strike="noStrike" kern="1200" cap="none" spc="0" baseline="0">
                        <a:solidFill>
                          <a:srgbClr val="000000"/>
                        </a:solidFill>
                        <a:latin typeface="Calibri" pitchFamily="0" charset="0"/>
                        <a:ea typeface="宋体" pitchFamily="0" charset="0"/>
                        <a:cs typeface="Calibri" pitchFamily="0"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c>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Calibri" pitchFamily="0" charset="0"/>
                        <a:ea typeface="宋体" pitchFamily="0" charset="0"/>
                        <a:cs typeface="Calibri" pitchFamily="0" charset="0"/>
                      </a:endParaRPr>
                    </a:p>
                  </a:txBody>
                  <a:tcPr marL="0" marT="0" marR="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CDCCE"/>
                    </a:solidFill>
                  </a:tcPr>
                </a:tc>
              </a:tr>
            </a:tbl>
          </a:graphicData>
        </a:graphic>
      </p:graphicFrame>
      <p:sp>
        <p:nvSpPr>
          <p:cNvPr id="32" name="弧形"/>
          <p:cNvSpPr>
            <a:spLocks/>
          </p:cNvSpPr>
          <p:nvPr/>
        </p:nvSpPr>
        <p:spPr>
          <a:xfrm rot="0">
            <a:off x="8343773" y="4343334"/>
            <a:ext cx="38099" cy="19049"/>
          </a:xfrm>
          <a:custGeom>
            <a:gdLst>
              <a:gd name="T1" fmla="*/ 0 w 21600"/>
              <a:gd name="T2" fmla="*/ 0 h 21600"/>
              <a:gd name="T3" fmla="*/ 21600 w 21600"/>
              <a:gd name="T4" fmla="*/ 21600 h 21600"/>
            </a:gdLst>
            <a:rect l="T1" t="T2" r="T3" b="T4"/>
            <a:pathLst>
              <a:path w="21600" h="21600" fill="none">
                <a:moveTo>
                  <a:pt x="72" y="75"/>
                </a:moveTo>
                <a:cubicBezTo>
                  <a:pt x="12001" y="75"/>
                  <a:pt x="21672" y="11679"/>
                  <a:pt x="21672" y="25994"/>
                </a:cubicBezTo>
              </a:path>
              <a:path w="21600" h="21600" stroke="0">
                <a:moveTo>
                  <a:pt x="72" y="75"/>
                </a:moveTo>
                <a:cubicBezTo>
                  <a:pt x="12001" y="75"/>
                  <a:pt x="21672" y="11679"/>
                  <a:pt x="21672" y="25994"/>
                </a:cubicBezTo>
                <a:lnTo>
                  <a:pt x="72" y="25994"/>
                </a:lnTo>
                <a:close/>
              </a:path>
            </a:pathLst>
          </a:custGeom>
          <a:noFill/>
          <a:ln w="9525" cmpd="sng" cap="flat">
            <a:solidFill>
              <a:srgbClr val="4A7EBC"/>
            </a:solidFill>
            <a:prstDash val="solid"/>
            <a:round/>
          </a:ln>
        </p:spPr>
      </p:sp>
      <p:sp>
        <p:nvSpPr>
          <p:cNvPr id="33" name="矩形"/>
          <p:cNvSpPr>
            <a:spLocks/>
          </p:cNvSpPr>
          <p:nvPr/>
        </p:nvSpPr>
        <p:spPr>
          <a:xfrm rot="0">
            <a:off x="1295399" y="152400"/>
            <a:ext cx="6324599" cy="62484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rgbClr val="FF0000"/>
                </a:solidFill>
                <a:latin typeface="Calibri" pitchFamily="0" charset="0"/>
                <a:ea typeface="宋体" pitchFamily="0" charset="0"/>
                <a:cs typeface="Calibri" pitchFamily="0" charset="0"/>
              </a:rPr>
              <a:t>OCCUPATIONS OF THE PEOPLE INTERPRETED FROM TOPO SHEETS</a:t>
            </a:r>
            <a:endParaRPr lang="zh-CN" altLang="en-US" sz="1800" b="0" i="0" u="none" strike="noStrike" kern="1200" cap="none" spc="0" baseline="0">
              <a:solidFill>
                <a:srgbClr val="FF0000"/>
              </a:solidFill>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49150090"/>
      </p:ext>
    </p:extLst>
  </p:cSld>
  <p:clrMapOvr>
    <a:masterClrMapping/>
  </p:clrMapOvr>
</p:sld>
</file>

<file path=ppt/slides/slide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4" name="图片" descr="Urban Planning and Settlements"/>
          <p:cNvPicPr>
            <a:picLocks noChangeAspect="1"/>
          </p:cNvPicPr>
          <p:nvPr/>
        </p:nvPicPr>
        <p:blipFill>
          <a:blip r:embed="rId1" cstate="print"/>
          <a:stretch>
            <a:fillRect/>
          </a:stretch>
        </p:blipFill>
        <p:spPr>
          <a:xfrm rot="0">
            <a:off x="1295399" y="1657349"/>
            <a:ext cx="6934200" cy="5200651"/>
          </a:xfrm>
          <a:prstGeom prst="rect"/>
          <a:noFill/>
          <a:ln w="12700" cmpd="sng" cap="flat">
            <a:noFill/>
            <a:prstDash val="solid"/>
            <a:miter/>
          </a:ln>
        </p:spPr>
      </p:pic>
    </p:spTree>
    <p:extLst>
      <p:ext uri="{BB962C8B-B14F-4D97-AF65-F5344CB8AC3E}">
        <p14:creationId xmlns:p14="http://schemas.microsoft.com/office/powerpoint/2010/main" val="1648608137"/>
      </p:ext>
    </p:extLst>
  </p:cSld>
  <p:clrMapOvr>
    <a:masterClrMapping/>
  </p:clrMapOvr>
</p:sld>
</file>

<file path=ppt/slides/slide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5" name="图片" descr="S2 GE Slides - Settlement"/>
          <p:cNvPicPr>
            <a:picLocks noChangeAspect="1"/>
          </p:cNvPicPr>
          <p:nvPr/>
        </p:nvPicPr>
        <p:blipFill>
          <a:blip r:embed="rId1" cstate="print"/>
          <a:stretch>
            <a:fillRect/>
          </a:stretch>
        </p:blipFill>
        <p:spPr>
          <a:xfrm rot="0">
            <a:off x="152400" y="914400"/>
            <a:ext cx="8686800" cy="5105400"/>
          </a:xfrm>
          <a:prstGeom prst="rect"/>
          <a:noFill/>
          <a:ln w="12700" cmpd="sng" cap="flat">
            <a:noFill/>
            <a:prstDash val="solid"/>
            <a:miter/>
          </a:ln>
        </p:spPr>
      </p:pic>
    </p:spTree>
    <p:extLst>
      <p:ext uri="{BB962C8B-B14F-4D97-AF65-F5344CB8AC3E}">
        <p14:creationId xmlns:p14="http://schemas.microsoft.com/office/powerpoint/2010/main" val="117887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notesMaster1">
  <a:themeElements>
    <a:clrScheme name="notesMaster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1013</TotalTime>
  <Application>Yozo_Office</Applicat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Manasvini Babu</dc:creator>
  <cp:lastModifiedBy>root</cp:lastModifiedBy>
  <cp:revision>106</cp:revision>
  <dcterms:created xsi:type="dcterms:W3CDTF">2006-08-16T00:00:00Z</dcterms:created>
  <dcterms:modified xsi:type="dcterms:W3CDTF">2022-10-06T15:37:37Z</dcterms:modified>
</cp:coreProperties>
</file>