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70" r:id="rId2"/>
    <p:sldId id="265" r:id="rId3"/>
    <p:sldId id="266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0962" autoAdjust="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handoutMaster" Target="handoutMasters/handout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Relationship Id="rId27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C740060-1702-098F-B59E-8F0E509D1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6250CC4-D918-10EF-2FEB-530421AEF4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62CA856-D9C4-2CDB-39F5-7E50B0E312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14B236C-D655-6EE2-1FA8-C8B70BFE5C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8BFF76C-A1C1-4C1C-9B32-65DE53646C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68E8167-EF5C-F953-8203-7FDD57EE99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C123A65-2F42-4DB6-15A1-DCC387F3FC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84C2D1B6-8EEB-C16E-C884-F206615F1F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06BCEBA-B262-8124-3DF4-C10A33CC47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737439F9-0B3D-C6BC-7166-8C75C578A4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63BFFD-A3E3-18BC-CD28-513FC13895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4AAF0B1-8D23-49CC-8EE7-03B552AA59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3E02E47-7C97-D83F-C934-EF4942197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F69ACD-B987-445F-807D-CAB97C4F25DD}" type="slidenum">
              <a:rPr lang="en-US" altLang="en-US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C77B8D7-8E1F-AFFF-D5C3-BD6DF4243D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039063C-65C3-EC97-C0DA-87B7332EC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D16DF3F5-B0BF-A771-D251-374C3D03E6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5E97565-E293-5171-A58A-8E18ABB08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05807B4-A1EA-D0B9-32A4-330F02D4FD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386424-8220-44E9-8A72-3131D43FEC43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E0A70E8-32F9-9DD2-EBD7-9E9CCC7AC7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8AF321-9E9F-4387-B815-FC1BD96C3187}" type="slidenum">
              <a:rPr lang="en-US" altLang="en-US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FD6DFFA-204D-DF02-9841-79958B854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AF4D8D8-9918-2167-5D9E-7A43A05C6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88A87F4-AFF6-0695-6552-138E4A7690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88C0DD28-BA41-972E-5FBC-CBF970C9E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8E837729-A752-64D1-06F7-D0B22A076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C0D9D6-B3C2-45F0-B254-9937451F03F8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B1FBAC56-F9C3-C150-4FDD-635DECB01A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2A8A85A-BBAD-4146-1102-75D50B0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B9EBF06C-5292-7EE5-235C-C5BE559F9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43C3D4-E323-459D-8345-EFCE8D8A2C39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4D5D4EB2-3CDE-9A7A-5A1C-123984DDC6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3014EE8-A8BB-A886-2A24-D25CA8026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33D7E062-55A7-5C92-A910-9DD6B3D859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9B2312-DFD0-4D98-904D-54B2A50B1276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9BF81FA5-E294-9378-4A5E-3094822428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88EFCB03-57C1-A584-D2A9-1056DC32C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C17CE412-16D6-43FF-ABDE-2A64C2AB45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EC3B8A-7C7D-4F2A-8DB4-29E9B088C097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54B2ACC5-A031-0D4C-772B-9148A319B4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FC96A4B1-CC91-52A7-46FB-A3795C5A8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49D7D103-440E-0F11-6807-525736A8D1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417867-6027-498F-91B8-B0B27B8C308E}" type="slidenum">
              <a:rPr lang="en-US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ECAD3937-947D-2114-2D8B-36C4BC6837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E0472D75-376B-580F-D245-6D8BAF944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90810351-5DCB-625F-4F12-BD49F4CA2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D0461C-168F-42F8-BE05-7465E447F656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AE8C18D-A2A6-A55D-F4C5-CA1456EA4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B0FB90-12D2-4A44-8C7D-1A514C3E3BBC}" type="slidenum">
              <a:rPr lang="en-US" altLang="en-US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FF84587-5D13-D7D8-AF49-315EE8F70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7579F67-4B9B-D188-3A9A-A3584E5F9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751C3BA-3D39-1B99-6CA0-4BFE19750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121B29-9923-43ED-AD2F-98FDCAD307CB}" type="slidenum">
              <a:rPr lang="en-US" alt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06CDDB1-C85B-5793-AF00-B867757750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BDA11CD-105A-3CB7-58C4-4FDACCAAD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361B972-6F3B-AB11-3BF0-EC266BA59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2939AA-7FBC-4807-AD74-0063555D57C1}" type="slidenum">
              <a:rPr lang="en-US" alt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1806199-35B7-A23F-0950-119CB91FBB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9251C26-56F0-2C20-F334-94427986A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EDB01B86-7AD0-F36D-30F0-978FE3A97E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F176B55-0AD3-8228-3A21-11AE4D200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48A0ABC0-3202-CF9E-D13C-3826FD987D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90714E-7D4F-4F02-AB06-ABF508C7CB01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5A21A640-75BB-EE88-FC5A-15258EFACA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016BFF1-8E6C-C079-AA95-ACDE3CE20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75A723E-48F7-F8A7-88CE-06790754E6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B36936-FAA5-4008-88BE-42DF7B195032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7BA6ACBB-1411-CB20-09E4-8A9E2F6465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2CFD7505-9211-D681-12E2-D493AE1FC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3D0E3F20-F962-04FE-FF78-5962DEDDF3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94F297-BDA2-4EF8-AF7C-C8D478965B8B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06A81ECD-33A3-3D24-46CC-0BFAC97D1F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99F1D8A0-942C-FD59-BCEF-E760608C6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520EECE4-9F11-6DEC-C5F5-108933F360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2A2B5A-CCB1-4150-BA21-1FDFBBA8F9D1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BF103A34-F4DE-A3A1-805C-3B4E149B90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45FCF75-9641-1058-9538-0E00D8A95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5C0D7D19-C840-D4FF-03FC-96B86A082E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C9872B-2970-42A0-9A6A-018355A4CA7E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8BA212-6944-A803-E78B-C8108431D4D3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C76EB-F21A-DA67-33AF-9CD7A559D1D9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BA6D8A6-F356-9AB7-090E-50BE109168A9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AD90840-FF8B-D928-128E-7D1C19C1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FC65EDB-5962-585D-8001-2766EE6D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6324A4-A617-0522-DA3F-0716A2A0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DC67A-351F-4924-BCE6-A04C96492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47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4F93D-A708-33B2-C433-F121C802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5543-D528-93B6-38F4-1719A80B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47711-273B-4D08-9413-41280A29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65C0A-CC82-48FE-A57F-F4396115A5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06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9BE022-0B65-5607-5F68-7472E297D383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98D2BF-C626-BA47-3871-A98211CEB2C1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3F7248A-6BE4-656A-6403-D598BCC7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2C7C93E-5E78-B533-E1BF-9196D0B1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7C1EDD4-54A0-51A0-743D-0326778B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E310-36E5-4C75-B052-AF835A8D1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51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42BB0-B348-29B9-893B-B70B0F44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37ED9-0B2B-489E-85BC-FEF34232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4591-CFB8-DA82-9858-42013C07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57D82-8DB4-4E32-BD17-D6DE75DAA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06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4AC4B7-5A0B-0B7B-D276-5B3F13CCE29F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EA048-F973-38C8-8195-4C00ECDDB29E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405EFB-AB28-AC57-A6DC-E06467ADBAE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4EEDCA-B0AE-3BC1-D23A-9923FF13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68FF86-E02E-3710-E2B5-4710650CE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0EE684-2223-4337-7F54-F4CD8B1E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EC029-3546-4F57-98D0-3EAB402EF8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90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ECFA565-9C6C-48EA-3282-CD195B04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64FB5-809E-08F0-F29E-6560C069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FC94-75C5-CEA9-B4EB-F6EA6738D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5976C-031B-4E60-AF01-DC140D2403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63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F1EC200-9A1E-2A81-11DF-D0106EC1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D7F2E1-D8F3-66E1-23D6-52D55A46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94BB4E5-1F91-EB48-AB46-948E8A8A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28A1C-F700-4876-85F9-B5F117E36B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3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C9AAFB-A317-8FEA-F4AD-8ED98E5E5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3402E7-5064-59EC-26F0-883D3ED6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F0F917-C580-4EAB-EF50-93159BDF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EE421-80D2-497E-A4F5-EAF8A2A6B9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13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F87B7B-5B81-C04D-B3E3-3C82BB363F2C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EDF74D-40E7-424A-159F-7FB247A5FC00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C41C656F-270E-F41A-E478-89F73E76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7EE57681-B9F3-B6EE-497E-805B94F5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E424D8EA-0235-5820-55B7-D7766DF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4FACC-1417-43B2-95BA-7972E0EF03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40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388364-C9C5-2180-C837-5132B2492431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771BC5-D866-FD12-578F-56F21D9C30FA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2F09743-7303-7526-B509-E5802EF8B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521410F1-62A5-7B03-A4F2-9B69AB61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12C13B0-46E9-DFC8-A62F-328C6D76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A4A943-36BA-4C6D-ADEA-B6BAE46D1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26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E64E8-252C-B82A-4D02-A1C93C9330C6}"/>
              </a:ext>
            </a:extLst>
          </p:cNvPr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E15F4C-7080-E11D-828E-467EC69894E8}"/>
              </a:ext>
            </a:extLst>
          </p:cNvPr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E5C1FA0-211F-509C-99F1-DD3ABFB3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A8A92B7-C29C-7FF1-333E-CC313187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097B549-9056-7FEF-AFE1-132346A9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3603A-C4B5-49C8-AD06-AC7CE3FC7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23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4F24DA-7F54-2E37-5ED9-762D5520F3E6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84BD1A-AC60-9CE0-14E9-EF4CCBEE801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EFEFB-A9D6-661B-8A98-3703DBB8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7365F6FA-12DC-6A01-E608-55A0852F23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DD42E-3FB4-5D78-EFD9-6A09D791B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AE176-E187-7614-7D51-FA07DF40B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146B3-5FA2-8B45-52BB-E01213C04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1CB12FCD-7CFC-42CE-9DF8-4559F020939D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144E8C-45B2-4AEE-84D6-E08ECB324725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697" r:id="rId5"/>
    <p:sldLayoutId id="2147483698" r:id="rId6"/>
    <p:sldLayoutId id="2147483702" r:id="rId7"/>
    <p:sldLayoutId id="2147483703" r:id="rId8"/>
    <p:sldLayoutId id="2147483704" r:id="rId9"/>
    <p:sldLayoutId id="2147483699" r:id="rId10"/>
    <p:sldLayoutId id="2147483705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A167D5FD-5AA2-0D53-D9AD-063569ED1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039100" cy="3140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n-cs"/>
              </a:rPr>
              <a:t>What is an Entrepreneur?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dirty="0">
                <a:latin typeface="+mj-lt"/>
                <a:cs typeface="+mn-cs"/>
              </a:rPr>
              <a:t>An individual who undertakes the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dirty="0">
                <a:latin typeface="+mj-lt"/>
                <a:cs typeface="+mn-cs"/>
              </a:rPr>
              <a:t>risk associated with creating, organizing,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dirty="0">
                <a:latin typeface="+mj-lt"/>
                <a:cs typeface="+mn-cs"/>
              </a:rPr>
              <a:t>and owning a business.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BCE398-126B-528A-31C5-0E38167D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DF958F-259F-46CA-871E-C0EA68126453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3D82D-69A1-8A0D-20D1-59EC08C0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Step 4: Actualization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A1C1-8EF1-600C-4D1E-15680021C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stage in which the entrepreneur operates the business and utilizes resources to achieve its goals / objectives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Entrepreneurs prepare for the following: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Grand Opening of the Business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 to Day Operations of the Business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E67E5-1D69-C2F8-E34F-C52FEB10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075FE0-DC57-418D-B0D8-F39997F8240C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A3FC-CBF1-EF98-F7FD-49D1CE4E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Step 5: Harvesting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122A2-9C9C-D8FA-A8CC-DD4BDB630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stage in which the entrepreneur decides on venture’s future growth, development, or demise.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Entrepreneurs consider the following: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Future Plans for the Business: 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Expansion to additional locations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 to change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B97F5-4C55-6D8B-C35C-B453F4373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3AC049-E11F-4235-ACCC-CF737E7FFE0C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9E1F631D-C1BF-9A8B-BF78-8E99F7973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504825"/>
            <a:ext cx="8686800" cy="2170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5400" b="1" dirty="0">
              <a:solidFill>
                <a:schemeClr val="accent1">
                  <a:lumMod val="75000"/>
                </a:schemeClr>
              </a:solidFill>
              <a:latin typeface="+mj-lt"/>
              <a:cs typeface="+mn-cs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Starting a Business</a:t>
            </a: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9E7F178F-E676-F7F1-B62A-98C74BB3A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5200"/>
            <a:ext cx="8458200" cy="1816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dirty="0">
                <a:latin typeface="+mj-lt"/>
                <a:cs typeface="+mn-cs"/>
              </a:rPr>
              <a:t>Understand the procedures and requirements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dirty="0">
                <a:latin typeface="+mj-lt"/>
                <a:cs typeface="+mn-cs"/>
              </a:rPr>
              <a:t>for starting a business. 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3200" dirty="0">
              <a:latin typeface="+mj-lt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B06F2C-576C-764B-765B-43F2D01D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CB829C-43E9-47E8-AA7A-5EB7E43EF860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2FAE14-FDDE-8CEE-5225-9C6DC6E3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Starting a Business</a:t>
            </a:r>
          </a:p>
        </p:txBody>
      </p:sp>
      <p:sp>
        <p:nvSpPr>
          <p:cNvPr id="20483" name="Content Placeholder 7">
            <a:extLst>
              <a:ext uri="{FF2B5EF4-FFF2-40B4-BE49-F238E27FC236}">
                <a16:creationId xmlns:a16="http://schemas.microsoft.com/office/drawing/2014/main" id="{E792A17B-7439-7AA5-E7CA-5A3A36173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1. Develop a Business Plan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2. Acquire Finances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3. Meet Legal Requirements</a:t>
            </a:r>
          </a:p>
          <a:p>
            <a:pPr eaLnBrk="1" hangingPunct="1"/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9E9046-CB62-839B-F071-36F198A3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645EB1-A752-460E-BEBF-6BDD80EAE6D1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274A-57D8-CC41-594A-E43380CF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Develop a Business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B1B74-0E91-A11E-0DE6-5EA3864D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Business Plan is a detailed proposal that describes a new business.</a:t>
            </a:r>
          </a:p>
          <a:p>
            <a:pPr marL="91440" indent="-91440" eaLnBrk="1" fontAlgn="auto" hangingPunct="1"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Business Plans are: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Presented to potential investors and lenders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Most business plans are 30+ pages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3B0C9-8BAF-BD6A-716E-7FFB6672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185A9B-5DC9-4076-BB07-E8F79C4BF222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BA017-E913-1852-018E-011C3E40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Purposes of a Business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3DF4D-62EE-CA35-0153-FCAE14DE8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Business Plans are used to: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Obtain Financing</a:t>
            </a:r>
          </a:p>
          <a:p>
            <a:pPr marL="566928" lvl="2" indent="-182880" eaLnBrk="1" fontAlgn="auto" hangingPunct="1"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Banks and Potential Lenders require a business plan</a:t>
            </a:r>
          </a:p>
          <a:p>
            <a:pPr marL="384048" lvl="2" indent="0" eaLnBrk="1" fontAlgn="auto" hangingPunct="1">
              <a:buFont typeface="Calibri" panose="020F0502020204030204" pitchFamily="34" charset="0"/>
              <a:buNone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Helps organize and analyze data critical to new business.</a:t>
            </a:r>
          </a:p>
          <a:p>
            <a:pPr marL="201168" lvl="1" indent="0" eaLnBrk="1" fontAlgn="auto" hangingPunct="1">
              <a:buFont typeface="Calibri" panose="020F0502020204030204" pitchFamily="34" charset="0"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Provides a start-up proposal</a:t>
            </a:r>
          </a:p>
          <a:p>
            <a:pPr marL="566928" lvl="2" indent="-182880" eaLnBrk="1" fontAlgn="auto" hangingPunct="1"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Provides and outline to follow when starting the business. 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4F116-05B1-1BDA-48B7-38548A9B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3A6ADC-0F52-4DCD-9985-981A37C38F8B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72E5-DE6C-5D88-2BB7-3428FC92C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Components of a Business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6DDB-B24F-6B43-D0B0-6AF8BF88D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Executive Summary: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Brief one to two page description of the key points of each section of the business plan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Product/Service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Presents Product or Service being offered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Unique features of the Product or Service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Management Team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Qualifications of the Entrepreneur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Qualifications of any Partners who may be involved in the business venture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137A1-2486-4D58-6D48-FF23B07E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551705-0167-49B6-9440-F542B57F9D91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5E35-1DA4-D952-136B-ADA148FA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Components of a Business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E0F9D-7A63-1193-DC6B-81B773E5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Industry/Market Analysis: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Analyzes the: Customers / Competition / Industry / Demographic / Geographic and Economic data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Operational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Includes all processes involved in producing and/or delivering the product or service to the customer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Organizational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 philosophy of the business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 management personnel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 employment policies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0E2CB-8D26-CE27-754C-ACADAE58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18FA99-0620-4C10-B300-3CEE590EBB13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A954-2B9A-2C06-D984-33B1BA858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Components of a Business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5D47-3043-C570-3F33-54D6FB6B5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46263"/>
            <a:ext cx="8763000" cy="4022725"/>
          </a:xfrm>
        </p:spPr>
        <p:txBody>
          <a:bodyPr rtlCol="0">
            <a:normAutofit fontScale="92500"/>
          </a:bodyPr>
          <a:lstStyle/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Marketing Plan:</a:t>
            </a:r>
          </a:p>
          <a:p>
            <a:pPr marL="384048" lvl="1" indent="-182880" eaLnBrk="1" fontAlgn="auto" hangingPunct="1">
              <a:defRPr/>
            </a:pP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Describes how the business will make its customers aware of its products/ services.</a:t>
            </a:r>
          </a:p>
          <a:p>
            <a:pPr marL="384048" lvl="1" indent="-182880" eaLnBrk="1" fontAlgn="auto" hangingPunct="1">
              <a:defRPr/>
            </a:pP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Market being served / Marketing Strategies /  Promotional Plan / Marketing Budget</a:t>
            </a:r>
          </a:p>
          <a:p>
            <a:pPr marL="384048" lvl="1" indent="-182880" eaLnBrk="1" fontAlgn="auto" hangingPunct="1"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01168" lvl="1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Growth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Presents plan for future expansion of the business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Financial Plan:</a:t>
            </a:r>
          </a:p>
          <a:p>
            <a:pPr marL="384048" lvl="1" indent="-18288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Includes financial statements that will help forecast the future financial health of the business.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BA9AE-27FE-E9DD-1578-A195818F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781B52-EA47-4B35-B24B-11A3CBD8FE2B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2520-D366-99A5-B2F7-99DFBB37B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Finance the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1577-BEF5-E435-5A95-C6815337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846263"/>
            <a:ext cx="8016875" cy="4022725"/>
          </a:xfrm>
        </p:spPr>
        <p:txBody>
          <a:bodyPr rtlCol="0">
            <a:normAutofit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Identify Potential Investors</a:t>
            </a: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Examples: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Family and Friends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 Businesses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Employees</a:t>
            </a:r>
          </a:p>
          <a:p>
            <a:pPr marL="91440" indent="-91440" eaLnBrk="1" fontAlgn="auto" hangingPunct="1">
              <a:defRPr/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Contact Financial Agencies for loans, grants and financial assistance: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Business Administration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Banks / Credit Unions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Insurance Companies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95181-23D0-1883-9F2C-43C76911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9B6BA5-94F1-4E8B-8DDA-192762FEEE19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5DE0A735-0DD9-2593-833A-24E355CD5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7772400" cy="1446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4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Personal Characteristics of Successful Entrepreneurs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3CB11E26-B997-D00E-96FD-88EA021E6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362200"/>
            <a:ext cx="30480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Persistent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Creative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Responsible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Inquisitive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03C07E65-42B1-748B-A6BF-8818A0542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330450"/>
            <a:ext cx="32766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Goal-oriented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Independent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Self-confident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Risk taker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45C9DD-DF2B-D42E-1892-FF48C948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083CB-7C2D-45CB-8AD3-0CD21E9040BC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70" grpId="0" build="p" autoUpdateAnimBg="0"/>
      <p:bldP spid="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20C2E-63A8-D7C2-C493-0904FBA0D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325" y="758825"/>
            <a:ext cx="7543800" cy="3565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THANK YOU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1E247-A347-F4B0-E899-A66EE11A5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BE7E04-DF66-4FF8-A4DB-62DD1BA45D09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>
            <a:extLst>
              <a:ext uri="{FF2B5EF4-FFF2-40B4-BE49-F238E27FC236}">
                <a16:creationId xmlns:a16="http://schemas.microsoft.com/office/drawing/2014/main" id="{FA3F2F39-BBF3-A2C2-5401-220DDCCF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05200"/>
            <a:ext cx="563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3200" b="1">
              <a:solidFill>
                <a:srgbClr val="33CC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8DFE510-5AA9-CADC-58E9-CC645DF01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8588"/>
            <a:ext cx="9067800" cy="7381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4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Skills Needed by Successful Entrepreneurs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2E86099D-107A-51FB-E150-6687A1173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981200"/>
            <a:ext cx="274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800" b="1">
              <a:solidFill>
                <a:srgbClr val="33CC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1FA47DA9-375A-DCCE-F4E7-6E8C7CACE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812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800" b="1">
              <a:solidFill>
                <a:srgbClr val="33CC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6B170919-4D1C-1785-8A8C-F1E5916E7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8392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Communication skills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Human relations skills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Math skills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Problem-solving &amp; Decision-making skills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Technical skills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/>
              <a:t>Basic Business skills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8FDC34-D305-31E8-B696-4DFF1F72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437116-2779-4F7D-B70B-1A0113E7206A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  <p:bldP spid="12294" grpId="0" autoUpdateAnimBg="0"/>
      <p:bldP spid="122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455DDB77-24D0-8229-B00E-788C0FE4C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504825"/>
            <a:ext cx="8686800" cy="30003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 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Entrepreneurship and the Entrepreneurial Process</a:t>
            </a: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7C95D432-C628-47F3-553D-7E07CB29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5200"/>
            <a:ext cx="8458200" cy="1816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dirty="0">
                <a:latin typeface="+mj-lt"/>
                <a:cs typeface="+mn-cs"/>
              </a:rPr>
              <a:t>Understand entrepreneurship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dirty="0">
                <a:latin typeface="+mj-lt"/>
                <a:cs typeface="+mn-cs"/>
              </a:rPr>
              <a:t>and the entrepreneurial process.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3200" dirty="0">
              <a:latin typeface="+mj-lt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12563C-665D-D09D-6658-FBAE5E34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F38C3D-A852-43B1-9F60-6422AD58A8A2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80CAD8C-38F0-332F-6CD5-C4E36C44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338"/>
            <a:ext cx="9144000" cy="14493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Entrepreneurship vs. Entrepreneurs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E24E5C-E468-E143-2B43-66BB2B3FD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2325" y="1846263"/>
            <a:ext cx="3703638" cy="7366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Entrepreneurship</a:t>
            </a:r>
          </a:p>
        </p:txBody>
      </p:sp>
      <p:sp>
        <p:nvSpPr>
          <p:cNvPr id="12292" name="Content Placeholder 7">
            <a:extLst>
              <a:ext uri="{FF2B5EF4-FFF2-40B4-BE49-F238E27FC236}">
                <a16:creationId xmlns:a16="http://schemas.microsoft.com/office/drawing/2014/main" id="{61893B67-72BE-6942-9953-03C4E44CC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325" y="2582863"/>
            <a:ext cx="3703638" cy="3286125"/>
          </a:xfrm>
        </p:spPr>
        <p:txBody>
          <a:bodyPr/>
          <a:lstStyle/>
          <a:p>
            <a:pPr eaLnBrk="1" hangingPunct="1"/>
            <a:r>
              <a:rPr lang="en-US" altLang="en-US"/>
              <a:t>The process of starting and running one’s own business</a:t>
            </a:r>
          </a:p>
          <a:p>
            <a:pPr eaLnBrk="1" hangingPunct="1"/>
            <a:r>
              <a:rPr lang="en-US" altLang="en-US"/>
              <a:t>This involves a considerable amount of risk.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1A51073-0EE4-BB39-1BA7-3148A0522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4075" y="1846263"/>
            <a:ext cx="3702050" cy="7366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Entrepreneur</a:t>
            </a:r>
          </a:p>
        </p:txBody>
      </p:sp>
      <p:sp>
        <p:nvSpPr>
          <p:cNvPr id="12294" name="Content Placeholder 9">
            <a:extLst>
              <a:ext uri="{FF2B5EF4-FFF2-40B4-BE49-F238E27FC236}">
                <a16:creationId xmlns:a16="http://schemas.microsoft.com/office/drawing/2014/main" id="{6D207C21-EDF1-FA41-7DA0-789EFD8CB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4075" y="2582863"/>
            <a:ext cx="3702050" cy="3286125"/>
          </a:xfrm>
        </p:spPr>
        <p:txBody>
          <a:bodyPr/>
          <a:lstStyle/>
          <a:p>
            <a:pPr eaLnBrk="1" hangingPunct="1"/>
            <a:r>
              <a:rPr lang="en-US" altLang="en-US"/>
              <a:t>An entrepreneur is an individual who undertakes the risk associated with creating, organizing, and owning a business.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45BE5F-5264-5E2B-1598-3E23C305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CE10F9-644D-49EF-A1A4-42A52238C546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7B3BF31-DEFA-8F95-5165-302CED37E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5 Steps of the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Entrepreneurial Process</a:t>
            </a:r>
          </a:p>
        </p:txBody>
      </p:sp>
      <p:sp>
        <p:nvSpPr>
          <p:cNvPr id="13315" name="Content Placeholder 7">
            <a:extLst>
              <a:ext uri="{FF2B5EF4-FFF2-40B4-BE49-F238E27FC236}">
                <a16:creationId xmlns:a16="http://schemas.microsoft.com/office/drawing/2014/main" id="{01DFC4E8-A2F4-A503-2E5F-0E190DDD0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1. Discovery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2. Concept Development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3. Resourcing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4. Actualization</a:t>
            </a:r>
          </a:p>
          <a:p>
            <a:pPr eaLnBrk="1" hangingPunct="1"/>
            <a:r>
              <a:rPr lang="en-US" altLang="en-US" sz="4000">
                <a:solidFill>
                  <a:schemeClr val="tx1"/>
                </a:solidFill>
              </a:rPr>
              <a:t>5. Harvesting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78DEA3-5D9C-FA33-0908-C02D0C3E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BABE55-BD91-4921-B3D0-C6738068E985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86DA-D2D4-EABE-DB7A-8841979D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Step 1: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DE2EA-EF4B-438A-4869-83B66D70E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stage in which the entrepreneur generates ideas, recognizes opportunities, and studies the market. 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Entrepreneurs consider the following: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Hobbies or Skills 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Consumer Needs and Wants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Conduct Surveys and Questionnaires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Study Demographics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48854-6B1D-D3EC-C883-7F7B7DD2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02C9C0-9147-45DB-99D5-71D85C143F02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DA22F-0657-B67D-82C7-C0095E302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Step 2: Concept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DFECD-00B9-75DA-3827-A5FD49B7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22463"/>
            <a:ext cx="8382000" cy="4402137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Entrepreneurs prepare the following in this step: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 a Business Plan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detailed proposal describing the business idea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Choose Location for the Business</a:t>
            </a:r>
          </a:p>
          <a:p>
            <a:pPr marL="384048" lvl="1" indent="-182880" eaLnBrk="1" fontAlgn="auto" hangingPunct="1"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the business online or does it have a physical location for customers to visit to purchase products, services or combinations.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Decide if the idea will need a Patent or Trademark</a:t>
            </a:r>
          </a:p>
          <a:p>
            <a:pPr marL="384048" lvl="1" indent="-182880" eaLnBrk="1" fontAlgn="auto" hangingPunct="1"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Patent – </a:t>
            </a:r>
          </a:p>
          <a:p>
            <a:pPr marL="384048" lvl="1" indent="-182880" eaLnBrk="1" fontAlgn="auto" hangingPunct="1"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Trademark -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4D0C3-117A-0465-23F8-B458C8C7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8D9CD7-04F3-4458-9650-7C6B18A2F6EB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05E2B-CCF0-69B3-F40D-EF543291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Step 3: Resourcing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AAF87-0464-8F11-DAA7-31E6CBC8F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91440" indent="-91440" algn="ctr" eaLnBrk="1" fontAlgn="auto" hangingPunct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stage in which the entrepreneur identifies and acquires the financial, human, and capital resources needed for the venture startup, etc.</a:t>
            </a:r>
          </a:p>
          <a:p>
            <a:pPr marL="91440" indent="-91440" eaLnBrk="1" fontAlgn="auto" hangingPunct="1"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Entrepreneurs contemplate the following: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Identify Potential Investors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Apply for loans, grants and financial assistance</a:t>
            </a:r>
          </a:p>
          <a:p>
            <a:pPr marL="91440" indent="-91440" eaLnBrk="1" fontAlgn="auto" hangingPunct="1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Hire employees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9EC54-6084-26C2-15C2-B680F526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490F126-93A3-498D-9DC2-2C78046A8450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335</TotalTime>
  <Words>710</Words>
  <Application>Microsoft Office PowerPoint</Application>
  <PresentationFormat>On-screen Show (4:3)</PresentationFormat>
  <Paragraphs>172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PowerPoint Presentation</vt:lpstr>
      <vt:lpstr>PowerPoint Presentation</vt:lpstr>
      <vt:lpstr>PowerPoint Presentation</vt:lpstr>
      <vt:lpstr>PowerPoint Presentation</vt:lpstr>
      <vt:lpstr> Entrepreneurship vs. Entrepreneurs</vt:lpstr>
      <vt:lpstr>5 Steps of the  Entrepreneurial Process</vt:lpstr>
      <vt:lpstr>Step 1: Discovery</vt:lpstr>
      <vt:lpstr>Step 2: Concept Development</vt:lpstr>
      <vt:lpstr>Step 3: Resourcing</vt:lpstr>
      <vt:lpstr>Step 4: Actualization</vt:lpstr>
      <vt:lpstr>Step 5: Harvesting</vt:lpstr>
      <vt:lpstr>PowerPoint Presentation</vt:lpstr>
      <vt:lpstr>Starting a Business</vt:lpstr>
      <vt:lpstr>Develop a Business Plan</vt:lpstr>
      <vt:lpstr>Purposes of a Business Plan</vt:lpstr>
      <vt:lpstr> Components of a Business Plan</vt:lpstr>
      <vt:lpstr> Components of a Business Plan</vt:lpstr>
      <vt:lpstr> Components of a Business Plan</vt:lpstr>
      <vt:lpstr>Finance the Business</vt:lpstr>
      <vt:lpstr>THANK YOU</vt:lpstr>
    </vt:vector>
  </TitlesOfParts>
  <Company>DCS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DCSUSER</dc:creator>
  <cp:lastModifiedBy>Unknown User</cp:lastModifiedBy>
  <cp:revision>41</cp:revision>
  <cp:lastPrinted>2017-03-16T15:53:55Z</cp:lastPrinted>
  <dcterms:created xsi:type="dcterms:W3CDTF">2003-01-30T13:45:19Z</dcterms:created>
  <dcterms:modified xsi:type="dcterms:W3CDTF">2023-09-14T15:02:21Z</dcterms:modified>
</cp:coreProperties>
</file>